
<file path=[Content_Types].xml><?xml version="1.0" encoding="utf-8"?>
<Types xmlns="http://schemas.openxmlformats.org/package/2006/content-types">
  <Default Extension="bmp" ContentType="image/bmp"/>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16"/>
  </p:notesMasterIdLst>
  <p:handoutMasterIdLst>
    <p:handoutMasterId r:id="rId17"/>
  </p:handoutMasterIdLst>
  <p:sldIdLst>
    <p:sldId id="256" r:id="rId5"/>
    <p:sldId id="378" r:id="rId6"/>
    <p:sldId id="381" r:id="rId7"/>
    <p:sldId id="394" r:id="rId8"/>
    <p:sldId id="393" r:id="rId9"/>
    <p:sldId id="391" r:id="rId10"/>
    <p:sldId id="392" r:id="rId11"/>
    <p:sldId id="380" r:id="rId12"/>
    <p:sldId id="388" r:id="rId13"/>
    <p:sldId id="389" r:id="rId14"/>
    <p:sldId id="390" r:id="rId15"/>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05" autoAdjust="0"/>
  </p:normalViewPr>
  <p:slideViewPr>
    <p:cSldViewPr snapToGrid="0">
      <p:cViewPr varScale="1">
        <p:scale>
          <a:sx n="68" d="100"/>
          <a:sy n="68" d="100"/>
        </p:scale>
        <p:origin x="580" y="48"/>
      </p:cViewPr>
      <p:guideLst/>
    </p:cSldViewPr>
  </p:slideViewPr>
  <p:notesTextViewPr>
    <p:cViewPr>
      <p:scale>
        <a:sx n="3" d="2"/>
        <a:sy n="3" d="2"/>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9C2F0B4-C915-4E12-9E37-A7B3BB5C98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0E6D08-692A-45D6-91B8-7317361CDD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64AA7C-6F80-4688-A335-4376D6AF0933}" type="datetime1">
              <a:rPr lang="nl-NL" smtClean="0"/>
              <a:t>16-12-2021</a:t>
            </a:fld>
            <a:endParaRPr lang="nl-NL" dirty="0"/>
          </a:p>
        </p:txBody>
      </p:sp>
      <p:sp>
        <p:nvSpPr>
          <p:cNvPr id="4" name="Tijdelijke aanduiding voor voettekst 3">
            <a:extLst>
              <a:ext uri="{FF2B5EF4-FFF2-40B4-BE49-F238E27FC236}">
                <a16:creationId xmlns:a16="http://schemas.microsoft.com/office/drawing/2014/main" id="{B7ABFCBF-A61C-497A-92CF-5D00E2369C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1ECF69C-1F96-474A-99E9-82480D656C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443EF6-E009-4528-A2B8-C70A53E59AE7}" type="slidenum">
              <a:rPr lang="nl-NL" smtClean="0"/>
              <a:t>‹nr.›</a:t>
            </a:fld>
            <a:endParaRPr lang="nl-NL"/>
          </a:p>
        </p:txBody>
      </p:sp>
    </p:spTree>
    <p:extLst>
      <p:ext uri="{BB962C8B-B14F-4D97-AF65-F5344CB8AC3E}">
        <p14:creationId xmlns:p14="http://schemas.microsoft.com/office/powerpoint/2010/main" val="1059384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FF901-097D-44EB-9F3E-FBEA83649BF5}" type="datetime1">
              <a:rPr lang="nl-NL" smtClean="0"/>
              <a:pPr/>
              <a:t>16-12-2021</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Tekststijlen van het model bewerken</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8C922-E2CD-4768-89F2-1664AD72D2C2}" type="slidenum">
              <a:rPr lang="nl-NL" noProof="0" smtClean="0"/>
              <a:t>‹nr.›</a:t>
            </a:fld>
            <a:endParaRPr lang="nl-NL" noProof="0"/>
          </a:p>
        </p:txBody>
      </p:sp>
    </p:spTree>
    <p:extLst>
      <p:ext uri="{BB962C8B-B14F-4D97-AF65-F5344CB8AC3E}">
        <p14:creationId xmlns:p14="http://schemas.microsoft.com/office/powerpoint/2010/main" val="110580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3B8C922-E2CD-4768-89F2-1664AD72D2C2}" type="slidenum">
              <a:rPr lang="nl-NL" smtClean="0"/>
              <a:t>1</a:t>
            </a:fld>
            <a:endParaRPr lang="nl-NL"/>
          </a:p>
        </p:txBody>
      </p:sp>
    </p:spTree>
    <p:extLst>
      <p:ext uri="{BB962C8B-B14F-4D97-AF65-F5344CB8AC3E}">
        <p14:creationId xmlns:p14="http://schemas.microsoft.com/office/powerpoint/2010/main" val="2342409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6" name="Rechthoek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hthoek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hthoek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hthoek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ep 3"/>
          <p:cNvGrpSpPr/>
          <p:nvPr/>
        </p:nvGrpSpPr>
        <p:grpSpPr>
          <a:xfrm>
            <a:off x="5250180" y="1267730"/>
            <a:ext cx="1691640" cy="645295"/>
            <a:chOff x="5318306" y="1386268"/>
            <a:chExt cx="1567331" cy="645295"/>
          </a:xfrm>
        </p:grpSpPr>
        <p:cxnSp>
          <p:nvCxnSpPr>
            <p:cNvPr id="17" name="Rechte verbindingslijn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hasCustomPrompt="1"/>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20" name="Tijdelijke aanduiding voor datum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n-lt"/>
              </a:defRPr>
            </a:lvl1pPr>
          </a:lstStyle>
          <a:p>
            <a:pPr rtl="0"/>
            <a:fld id="{A1138D10-D492-474E-9877-161D10958497}" type="datetime1">
              <a:rPr lang="nl-NL" noProof="0" smtClean="0"/>
              <a:t>16-12-2021</a:t>
            </a:fld>
            <a:endParaRPr lang="nl-NL" noProof="0"/>
          </a:p>
        </p:txBody>
      </p:sp>
      <p:sp>
        <p:nvSpPr>
          <p:cNvPr id="21" name="Tijdelijke aanduiding voor voettekst 20"/>
          <p:cNvSpPr>
            <a:spLocks noGrp="1"/>
          </p:cNvSpPr>
          <p:nvPr>
            <p:ph type="ftr" sz="quarter" idx="11"/>
          </p:nvPr>
        </p:nvSpPr>
        <p:spPr>
          <a:xfrm>
            <a:off x="1453896" y="5212080"/>
            <a:ext cx="5905500" cy="228600"/>
          </a:xfrm>
        </p:spPr>
        <p:txBody>
          <a:bodyPr rtlCol="0"/>
          <a:lstStyle>
            <a:lvl1pPr algn="l">
              <a:defRPr>
                <a:solidFill>
                  <a:schemeClr val="tx2"/>
                </a:solidFill>
              </a:defRPr>
            </a:lvl1pPr>
          </a:lstStyle>
          <a:p>
            <a:pPr rtl="0"/>
            <a:endParaRPr lang="nl-NL" noProof="0"/>
          </a:p>
        </p:txBody>
      </p:sp>
      <p:sp>
        <p:nvSpPr>
          <p:cNvPr id="22" name="Tijdelijke aanduiding voor dianummer 21"/>
          <p:cNvSpPr>
            <a:spLocks noGrp="1"/>
          </p:cNvSpPr>
          <p:nvPr>
            <p:ph type="sldNum" sz="quarter" idx="12"/>
          </p:nvPr>
        </p:nvSpPr>
        <p:spPr>
          <a:xfrm>
            <a:off x="8606919" y="5212080"/>
            <a:ext cx="2111881" cy="228600"/>
          </a:xfrm>
        </p:spPr>
        <p:txBody>
          <a:bodyPr rtlCol="0"/>
          <a:lstStyle>
            <a:lvl1pPr>
              <a:defRPr>
                <a:solidFill>
                  <a:schemeClr val="tx2"/>
                </a:solidFill>
              </a:defRPr>
            </a:lvl1pPr>
          </a:lstStyle>
          <a:p>
            <a:pPr rtl="0"/>
            <a:fld id="{4FAB73BC-B049-4115-A692-8D63A059BFB8}" type="slidenum">
              <a:rPr lang="nl-NL" noProof="0" smtClean="0"/>
              <a:pPr rtl="0"/>
              <a:t>‹nr.›</a:t>
            </a:fld>
            <a:endParaRPr lang="nl-N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lvl1pPr>
              <a:defRPr>
                <a:solidFill>
                  <a:schemeClr val="tx2"/>
                </a:solidFill>
              </a:defRPr>
            </a:lvl1pPr>
          </a:lstStyle>
          <a:p>
            <a:pPr rtl="0"/>
            <a:fld id="{C5904B13-800E-4AA8-8B04-7D2DABF8AEBA}" type="datetime1">
              <a:rPr lang="nl-NL" noProof="0" smtClean="0"/>
              <a:t>16-12-2021</a:t>
            </a:fld>
            <a:endParaRPr lang="nl-NL" noProof="0"/>
          </a:p>
        </p:txBody>
      </p:sp>
      <p:sp>
        <p:nvSpPr>
          <p:cNvPr id="5" name="Tijdelijke aanduiding voor voettekst 4"/>
          <p:cNvSpPr>
            <a:spLocks noGrp="1"/>
          </p:cNvSpPr>
          <p:nvPr>
            <p:ph type="ftr" sz="quarter" idx="11"/>
          </p:nvPr>
        </p:nvSpPr>
        <p:spPr/>
        <p:txBody>
          <a:bodyPr rtlCol="0"/>
          <a:lstStyle>
            <a:lvl1pPr>
              <a:defRPr>
                <a:solidFill>
                  <a:schemeClr val="tx2"/>
                </a:solidFill>
              </a:defRPr>
            </a:lvl1pPr>
          </a:lstStyle>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nl-NL" noProof="0" smtClean="0"/>
              <a:pPr rtl="0"/>
              <a:t>‹nr.›</a:t>
            </a:fld>
            <a:endParaRPr lang="nl-NL"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991600" y="762000"/>
            <a:ext cx="2362200" cy="5257800"/>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838200" y="762000"/>
            <a:ext cx="8077200" cy="5257800"/>
          </a:xfrm>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lvl1pPr>
              <a:defRPr>
                <a:solidFill>
                  <a:schemeClr val="tx2"/>
                </a:solidFill>
              </a:defRPr>
            </a:lvl1pPr>
          </a:lstStyle>
          <a:p>
            <a:pPr rtl="0"/>
            <a:fld id="{B536B929-3489-4EFF-B2B8-777D227BEB32}" type="datetime1">
              <a:rPr lang="nl-NL" noProof="0" smtClean="0"/>
              <a:t>16-12-2021</a:t>
            </a:fld>
            <a:endParaRPr lang="nl-NL" noProof="0"/>
          </a:p>
        </p:txBody>
      </p:sp>
      <p:sp>
        <p:nvSpPr>
          <p:cNvPr id="5" name="Tijdelijke aanduiding voor voettekst 4"/>
          <p:cNvSpPr>
            <a:spLocks noGrp="1"/>
          </p:cNvSpPr>
          <p:nvPr>
            <p:ph type="ftr" sz="quarter" idx="11"/>
          </p:nvPr>
        </p:nvSpPr>
        <p:spPr/>
        <p:txBody>
          <a:bodyPr rtlCol="0"/>
          <a:lstStyle>
            <a:lvl1pPr>
              <a:defRPr>
                <a:solidFill>
                  <a:schemeClr val="tx2"/>
                </a:solidFill>
              </a:defRPr>
            </a:lvl1pPr>
          </a:lstStyle>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nl-NL" noProof="0" smtClean="0"/>
              <a:pPr rtl="0"/>
              <a:t>‹nr.›</a:t>
            </a:fld>
            <a:endParaRPr lang="nl-NL"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lvl1pPr>
              <a:defRPr sz="1800"/>
            </a:lvl1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lvl1pPr>
              <a:defRPr>
                <a:solidFill>
                  <a:schemeClr val="tx2"/>
                </a:solidFill>
              </a:defRPr>
            </a:lvl1pPr>
          </a:lstStyle>
          <a:p>
            <a:pPr rtl="0"/>
            <a:fld id="{6F385CE5-3FC0-4A70-AE51-5E045F440DB8}" type="datetime1">
              <a:rPr lang="nl-NL" noProof="0" smtClean="0"/>
              <a:t>16-12-2021</a:t>
            </a:fld>
            <a:endParaRPr lang="nl-NL" noProof="0"/>
          </a:p>
        </p:txBody>
      </p:sp>
      <p:sp>
        <p:nvSpPr>
          <p:cNvPr id="5" name="Tijdelijke aanduiding voor voettekst 4"/>
          <p:cNvSpPr>
            <a:spLocks noGrp="1"/>
          </p:cNvSpPr>
          <p:nvPr>
            <p:ph type="ftr" sz="quarter" idx="11"/>
          </p:nvPr>
        </p:nvSpPr>
        <p:spPr/>
        <p:txBody>
          <a:bodyPr rtlCol="0"/>
          <a:lstStyle>
            <a:lvl1pPr>
              <a:defRPr>
                <a:solidFill>
                  <a:schemeClr val="tx2"/>
                </a:solidFill>
              </a:defRPr>
            </a:lvl1pPr>
          </a:lstStyle>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nl-NL" noProof="0" smtClean="0"/>
              <a:pPr rtl="0"/>
              <a:t>‹nr.›</a:t>
            </a:fld>
            <a:endParaRPr lang="nl-NL"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9" name="Rechthoek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hthoek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hthoek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hthoek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ep 30"/>
          <p:cNvGrpSpPr/>
          <p:nvPr/>
        </p:nvGrpSpPr>
        <p:grpSpPr>
          <a:xfrm>
            <a:off x="5250180" y="1267730"/>
            <a:ext cx="1691640" cy="645295"/>
            <a:chOff x="5318306" y="1386268"/>
            <a:chExt cx="1567331" cy="645295"/>
          </a:xfrm>
        </p:grpSpPr>
        <p:cxnSp>
          <p:nvCxnSpPr>
            <p:cNvPr id="32" name="Rechte verbindingslijn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hasCustomPrompt="1"/>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n-lt"/>
                <a:ea typeface="+mn-ea"/>
                <a:cs typeface="+mn-cs"/>
              </a:defRPr>
            </a:lvl1pPr>
          </a:lstStyle>
          <a:p>
            <a:pPr rtl="0"/>
            <a:fld id="{7D10E96E-28B6-48A4-8B4E-77DC7E918607}" type="datetime1">
              <a:rPr lang="nl-NL" noProof="0" smtClean="0"/>
              <a:t>16-12-2021</a:t>
            </a:fld>
            <a:endParaRPr lang="nl-NL" noProof="0"/>
          </a:p>
        </p:txBody>
      </p:sp>
      <p:sp>
        <p:nvSpPr>
          <p:cNvPr id="5" name="Tijdelijke aanduiding voor voettekst 4"/>
          <p:cNvSpPr>
            <a:spLocks noGrp="1"/>
          </p:cNvSpPr>
          <p:nvPr>
            <p:ph type="ftr" sz="quarter" idx="11"/>
          </p:nvPr>
        </p:nvSpPr>
        <p:spPr>
          <a:xfrm>
            <a:off x="1453896" y="5212080"/>
            <a:ext cx="5907024" cy="228600"/>
          </a:xfrm>
        </p:spPr>
        <p:txBody>
          <a:bodyPr rtlCol="0"/>
          <a:lstStyle>
            <a:lvl1pPr algn="l">
              <a:defRPr>
                <a:solidFill>
                  <a:schemeClr val="tx2"/>
                </a:solidFill>
              </a:defRPr>
            </a:lvl1pPr>
          </a:lstStyle>
          <a:p>
            <a:pPr rtl="0"/>
            <a:endParaRPr lang="nl-NL" noProof="0"/>
          </a:p>
        </p:txBody>
      </p:sp>
      <p:sp>
        <p:nvSpPr>
          <p:cNvPr id="6" name="Tijdelijke aanduiding voor dianummer 5"/>
          <p:cNvSpPr>
            <a:spLocks noGrp="1"/>
          </p:cNvSpPr>
          <p:nvPr>
            <p:ph type="sldNum" sz="quarter" idx="12"/>
          </p:nvPr>
        </p:nvSpPr>
        <p:spPr>
          <a:xfrm>
            <a:off x="8604504" y="5212080"/>
            <a:ext cx="2112264" cy="228600"/>
          </a:xfrm>
        </p:spPr>
        <p:txBody>
          <a:bodyPr rtlCol="0"/>
          <a:lstStyle>
            <a:lvl1pPr>
              <a:defRPr>
                <a:solidFill>
                  <a:schemeClr val="tx2"/>
                </a:solidFill>
              </a:defRPr>
            </a:lvl1pPr>
          </a:lstStyle>
          <a:p>
            <a:pPr rtl="0"/>
            <a:fld id="{4FAB73BC-B049-4115-A692-8D63A059BFB8}" type="slidenum">
              <a:rPr lang="nl-NL" noProof="0" smtClean="0"/>
              <a:pPr rtl="0"/>
              <a:t>‹nr.›</a:t>
            </a:fld>
            <a:endParaRPr lang="nl-NL"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lvl1pPr>
              <a:defRPr>
                <a:solidFill>
                  <a:schemeClr val="tx2"/>
                </a:solidFill>
              </a:defRPr>
            </a:lvl1pPr>
          </a:lstStyle>
          <a:p>
            <a:pPr rtl="0"/>
            <a:fld id="{5439B7D6-F086-4AF5-A864-3B1E97F611A3}" type="datetime1">
              <a:rPr lang="nl-NL" noProof="0" smtClean="0"/>
              <a:t>16-12-2021</a:t>
            </a:fld>
            <a:endParaRPr lang="nl-NL" noProof="0"/>
          </a:p>
        </p:txBody>
      </p:sp>
      <p:sp>
        <p:nvSpPr>
          <p:cNvPr id="6" name="Tijdelijke aanduiding voor voettekst 5"/>
          <p:cNvSpPr>
            <a:spLocks noGrp="1"/>
          </p:cNvSpPr>
          <p:nvPr>
            <p:ph type="ftr" sz="quarter" idx="11"/>
          </p:nvPr>
        </p:nvSpPr>
        <p:spPr/>
        <p:txBody>
          <a:bodyPr rtlCol="0"/>
          <a:lstStyle>
            <a:lvl1pPr>
              <a:defRPr>
                <a:solidFill>
                  <a:schemeClr val="tx2"/>
                </a:solidFill>
              </a:defRPr>
            </a:lvl1pPr>
          </a:lstStyle>
          <a:p>
            <a:pPr rtl="0"/>
            <a:endParaRPr lang="nl-NL" noProof="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nl-NL" noProof="0" smtClean="0"/>
              <a:pPr rtl="0"/>
              <a:t>‹nr.›</a:t>
            </a:fld>
            <a:endParaRPr lang="nl-NL"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lvl1pPr>
              <a:defRPr>
                <a:solidFill>
                  <a:schemeClr val="tx2"/>
                </a:solidFill>
              </a:defRPr>
            </a:lvl1pPr>
          </a:lstStyle>
          <a:p>
            <a:pPr rtl="0"/>
            <a:fld id="{D5CD7B26-3398-4CC4-8430-9B9277349B3A}" type="datetime1">
              <a:rPr lang="nl-NL" noProof="0" smtClean="0"/>
              <a:t>16-12-2021</a:t>
            </a:fld>
            <a:endParaRPr lang="nl-NL" noProof="0"/>
          </a:p>
        </p:txBody>
      </p:sp>
      <p:sp>
        <p:nvSpPr>
          <p:cNvPr id="8" name="Tijdelijke aanduiding voor voettekst 7"/>
          <p:cNvSpPr>
            <a:spLocks noGrp="1"/>
          </p:cNvSpPr>
          <p:nvPr>
            <p:ph type="ftr" sz="quarter" idx="11"/>
          </p:nvPr>
        </p:nvSpPr>
        <p:spPr/>
        <p:txBody>
          <a:bodyPr rtlCol="0"/>
          <a:lstStyle>
            <a:lvl1pPr>
              <a:defRPr>
                <a:solidFill>
                  <a:schemeClr val="tx2"/>
                </a:solidFill>
              </a:defRPr>
            </a:lvl1pPr>
          </a:lstStyle>
          <a:p>
            <a:pPr rtl="0"/>
            <a:endParaRPr lang="nl-NL" noProof="0"/>
          </a:p>
        </p:txBody>
      </p:sp>
      <p:sp>
        <p:nvSpPr>
          <p:cNvPr id="9" name="Tijdelijke aanduiding voor dianummer 8"/>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nl-NL" noProof="0" smtClean="0"/>
              <a:pPr rtl="0"/>
              <a:t>‹nr.›</a:t>
            </a:fld>
            <a:endParaRPr lang="nl-NL"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lvl1pPr>
              <a:defRPr>
                <a:solidFill>
                  <a:schemeClr val="tx2"/>
                </a:solidFill>
              </a:defRPr>
            </a:lvl1pPr>
          </a:lstStyle>
          <a:p>
            <a:pPr rtl="0"/>
            <a:fld id="{EA30EC15-3DB2-4DAB-947C-848BEFC8A090}" type="datetime1">
              <a:rPr lang="nl-NL" noProof="0" smtClean="0"/>
              <a:t>16-12-2021</a:t>
            </a:fld>
            <a:endParaRPr lang="nl-NL" noProof="0"/>
          </a:p>
        </p:txBody>
      </p:sp>
      <p:sp>
        <p:nvSpPr>
          <p:cNvPr id="4" name="Tijdelijke aanduiding 3 voor voettekst"/>
          <p:cNvSpPr>
            <a:spLocks noGrp="1"/>
          </p:cNvSpPr>
          <p:nvPr>
            <p:ph type="ftr" sz="quarter" idx="11"/>
          </p:nvPr>
        </p:nvSpPr>
        <p:spPr/>
        <p:txBody>
          <a:bodyPr rtlCol="0"/>
          <a:lstStyle>
            <a:lvl1pPr>
              <a:defRPr>
                <a:solidFill>
                  <a:schemeClr val="tx2"/>
                </a:solidFill>
              </a:defRPr>
            </a:lvl1pPr>
          </a:lstStyle>
          <a:p>
            <a:pPr rtl="0"/>
            <a:endParaRPr lang="nl-NL" noProof="0"/>
          </a:p>
        </p:txBody>
      </p:sp>
      <p:sp>
        <p:nvSpPr>
          <p:cNvPr id="5" name="Tijdelijke aanduiding voor dianummer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nl-NL" noProof="0" smtClean="0"/>
              <a:pPr rtl="0"/>
              <a:t>‹nr.›</a:t>
            </a:fld>
            <a:endParaRPr lang="nl-NL"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lvl1pPr>
              <a:defRPr>
                <a:solidFill>
                  <a:schemeClr val="tx2"/>
                </a:solidFill>
              </a:defRPr>
            </a:lvl1pPr>
          </a:lstStyle>
          <a:p>
            <a:pPr rtl="0"/>
            <a:fld id="{E8D5D441-AF3D-43CB-A8BE-D61E1974C2A2}" type="datetime1">
              <a:rPr lang="nl-NL" noProof="0" smtClean="0"/>
              <a:t>16-12-2021</a:t>
            </a:fld>
            <a:endParaRPr lang="nl-NL" noProof="0"/>
          </a:p>
        </p:txBody>
      </p:sp>
      <p:sp>
        <p:nvSpPr>
          <p:cNvPr id="3" name="Tijdelijke aanduiding voor voettekst 2"/>
          <p:cNvSpPr>
            <a:spLocks noGrp="1"/>
          </p:cNvSpPr>
          <p:nvPr>
            <p:ph type="ftr" sz="quarter" idx="11"/>
          </p:nvPr>
        </p:nvSpPr>
        <p:spPr/>
        <p:txBody>
          <a:bodyPr rtlCol="0"/>
          <a:lstStyle>
            <a:lvl1pPr>
              <a:defRPr>
                <a:solidFill>
                  <a:schemeClr val="tx2"/>
                </a:solidFill>
              </a:defRPr>
            </a:lvl1pPr>
          </a:lstStyle>
          <a:p>
            <a:pPr rtl="0"/>
            <a:endParaRPr lang="nl-NL" noProof="0"/>
          </a:p>
        </p:txBody>
      </p:sp>
      <p:sp>
        <p:nvSpPr>
          <p:cNvPr id="4" name="Tijdelijke aanduiding voor dianummer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nl-NL" noProof="0" smtClean="0"/>
              <a:pPr rtl="0"/>
              <a:t>‹nr.›</a:t>
            </a:fld>
            <a:endParaRPr lang="nl-NL"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4" name="Rechthoek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hthoek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hthoek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790575" y="704850"/>
            <a:ext cx="7562850" cy="51435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lvl1pPr>
              <a:defRPr>
                <a:solidFill>
                  <a:schemeClr val="tx2"/>
                </a:solidFill>
              </a:defRPr>
            </a:lvl1pPr>
          </a:lstStyle>
          <a:p>
            <a:pPr rtl="0"/>
            <a:fld id="{CED8E96F-06ED-4E45-B685-44C299048226}" type="datetime1">
              <a:rPr lang="nl-NL" noProof="0" smtClean="0"/>
              <a:t>16-12-2021</a:t>
            </a:fld>
            <a:endParaRPr lang="nl-NL" noProof="0"/>
          </a:p>
        </p:txBody>
      </p:sp>
      <p:sp>
        <p:nvSpPr>
          <p:cNvPr id="6" name="Tijdelijke aanduiding voor voettekst 5"/>
          <p:cNvSpPr>
            <a:spLocks noGrp="1"/>
          </p:cNvSpPr>
          <p:nvPr>
            <p:ph type="ftr" sz="quarter" idx="11"/>
          </p:nvPr>
        </p:nvSpPr>
        <p:spPr>
          <a:xfrm>
            <a:off x="3439158" y="6214535"/>
            <a:ext cx="5184648" cy="256032"/>
          </a:xfrm>
        </p:spPr>
        <p:txBody>
          <a:bodyPr rtlCol="0"/>
          <a:lstStyle>
            <a:lvl1pPr algn="r">
              <a:defRPr>
                <a:solidFill>
                  <a:schemeClr val="tx2"/>
                </a:solidFill>
              </a:defRPr>
            </a:lvl1pPr>
          </a:lstStyle>
          <a:p>
            <a:pPr rtl="0"/>
            <a:endParaRPr lang="nl-NL" noProof="0"/>
          </a:p>
        </p:txBody>
      </p:sp>
      <p:sp>
        <p:nvSpPr>
          <p:cNvPr id="7" name="Tijdelijke aanduiding voor dianummer 6"/>
          <p:cNvSpPr>
            <a:spLocks noGrp="1"/>
          </p:cNvSpPr>
          <p:nvPr>
            <p:ph type="sldNum" sz="quarter" idx="12"/>
          </p:nvPr>
        </p:nvSpPr>
        <p:spPr/>
        <p:txBody>
          <a:bodyPr rtlCol="0"/>
          <a:lstStyle>
            <a:lvl1pPr>
              <a:defRPr>
                <a:solidFill>
                  <a:schemeClr val="bg2"/>
                </a:solidFill>
              </a:defRPr>
            </a:lvl1pPr>
          </a:lstStyle>
          <a:p>
            <a:pPr rtl="0"/>
            <a:fld id="{4FAB73BC-B049-4115-A692-8D63A059BFB8}" type="slidenum">
              <a:rPr lang="nl-NL" noProof="0" smtClean="0"/>
              <a:pPr rtl="0"/>
              <a:t>‹nr.›</a:t>
            </a:fld>
            <a:endParaRPr lang="nl-NL" noProof="0"/>
          </a:p>
        </p:txBody>
      </p:sp>
      <p:sp>
        <p:nvSpPr>
          <p:cNvPr id="11" name="Rechthoek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4" name="Rechthoek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hthoek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9296400" y="603504"/>
            <a:ext cx="2432304" cy="1645920"/>
          </a:xfrm>
        </p:spPr>
        <p:txBody>
          <a:bodyPr rtlCol="0" anchor="b">
            <a:noAutofit/>
          </a:bodyPr>
          <a:lstStyle>
            <a:lvl1pPr algn="l">
              <a:defRPr sz="2800" b="0">
                <a:solidFill>
                  <a:schemeClr val="tx1"/>
                </a:solidFill>
                <a:latin typeface="+mj-lt"/>
              </a:defRPr>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defRPr>
            </a:lvl1pPr>
          </a:lstStyle>
          <a:p>
            <a:pPr rtl="0"/>
            <a:fld id="{A868E82D-FA39-4419-AB02-8C2D791820A8}" type="datetime1">
              <a:rPr lang="nl-NL" noProof="0" smtClean="0"/>
              <a:t>16-12-2021</a:t>
            </a:fld>
            <a:endParaRPr lang="nl-NL" noProof="0"/>
          </a:p>
        </p:txBody>
      </p:sp>
      <p:sp>
        <p:nvSpPr>
          <p:cNvPr id="6" name="Tijdelijke aanduiding voor voettekst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rtl="0"/>
            <a:endParaRPr lang="nl-NL" noProof="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nl-NL" noProof="0" smtClean="0"/>
              <a:pPr rtl="0"/>
              <a:t>‹nr.›</a:t>
            </a:fld>
            <a:endParaRPr lang="nl-NL" noProof="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hthoek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hthoek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jdelijke aanduiding voor titel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pPr rtl="0"/>
            <a:fld id="{08A7925D-D9A0-41FC-BFD5-1A0435FB79DB}" type="datetime1">
              <a:rPr lang="nl-NL" noProof="0" smtClean="0"/>
              <a:t>16-12-2021</a:t>
            </a:fld>
            <a:endParaRPr lang="nl-NL" noProof="0"/>
          </a:p>
        </p:txBody>
      </p:sp>
      <p:sp>
        <p:nvSpPr>
          <p:cNvPr id="5" name="Tijdelijke aanduiding voor voettekst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pPr rtl="0"/>
            <a:endParaRPr lang="nl-NL" noProof="0"/>
          </a:p>
        </p:txBody>
      </p:sp>
      <p:sp>
        <p:nvSpPr>
          <p:cNvPr id="6" name="Tijdelijke aanduiding voor dianumm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pPr rtl="0"/>
            <a:fld id="{4FAB73BC-B049-4115-A692-8D63A059BFB8}" type="slidenum">
              <a:rPr lang="nl-NL" noProof="0" smtClean="0"/>
              <a:pPr rtl="0"/>
              <a:t>‹nr.›</a:t>
            </a:fld>
            <a:endParaRPr lang="nl-NL" noProof="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6F2A811B-2722-4E88-B695-9B9458A71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ereedschap • van Keijsteren">
            <a:extLst>
              <a:ext uri="{FF2B5EF4-FFF2-40B4-BE49-F238E27FC236}">
                <a16:creationId xmlns:a16="http://schemas.microsoft.com/office/drawing/2014/main" id="{4BE0EFBD-E199-4D2B-ACBC-D7FFD8FF6E9C}"/>
              </a:ext>
            </a:extLst>
          </p:cNvPr>
          <p:cNvPicPr>
            <a:picLocks noChangeAspect="1" noChangeArrowheads="1"/>
          </p:cNvPicPr>
          <p:nvPr/>
        </p:nvPicPr>
        <p:blipFill rotWithShape="1">
          <a:blip r:embed="rId3">
            <a:duotone>
              <a:schemeClr val="accent1">
                <a:shade val="45000"/>
                <a:satMod val="135000"/>
              </a:schemeClr>
              <a:prstClr val="white"/>
            </a:duotone>
            <a:alphaModFix amt="85000"/>
            <a:extLst>
              <a:ext uri="{28A0092B-C50C-407E-A947-70E740481C1C}">
                <a14:useLocalDpi xmlns:a14="http://schemas.microsoft.com/office/drawing/2010/main" val="0"/>
              </a:ext>
            </a:extLst>
          </a:blip>
          <a:srcRect t="1533" b="14198"/>
          <a:stretch/>
        </p:blipFill>
        <p:spPr bwMode="auto">
          <a:xfrm>
            <a:off x="20" y="1"/>
            <a:ext cx="12191979" cy="6857999"/>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a:extLst>
              <a:ext uri="{FF2B5EF4-FFF2-40B4-BE49-F238E27FC236}">
                <a16:creationId xmlns:a16="http://schemas.microsoft.com/office/drawing/2014/main" id="{6E710504-B252-41B4-B6AC-60832639A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solidFill>
              <a:schemeClr val="bg1"/>
            </a:solidFill>
            <a:prstDash val="solid"/>
          </a:ln>
          <a:effectLst>
            <a:outerShdw blurRad="63500" algn="ctr" rotWithShape="0">
              <a:prstClr val="black">
                <a:alpha val="40000"/>
              </a:prstClr>
            </a:outerShdw>
            <a:softEdge rad="0"/>
          </a:effectLst>
        </p:spPr>
      </p:sp>
      <p:sp>
        <p:nvSpPr>
          <p:cNvPr id="63" name="Rectangle 62">
            <a:extLst>
              <a:ext uri="{FF2B5EF4-FFF2-40B4-BE49-F238E27FC236}">
                <a16:creationId xmlns:a16="http://schemas.microsoft.com/office/drawing/2014/main" id="{8A578831-9D03-442B-B09A-EFD290D57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tx2"/>
          </a:solidFill>
          <a:ln w="6350" cap="sq" cmpd="sng" algn="ctr">
            <a:noFill/>
            <a:prstDash val="solid"/>
            <a:miter lim="800000"/>
          </a:ln>
          <a:effectLst/>
        </p:spPr>
      </p:sp>
      <p:sp>
        <p:nvSpPr>
          <p:cNvPr id="2" name="Titel 1">
            <a:extLst>
              <a:ext uri="{FF2B5EF4-FFF2-40B4-BE49-F238E27FC236}">
                <a16:creationId xmlns:a16="http://schemas.microsoft.com/office/drawing/2014/main" id="{ED90EC3D-482A-4E73-B198-E8341A0D0973}"/>
              </a:ext>
            </a:extLst>
          </p:cNvPr>
          <p:cNvSpPr>
            <a:spLocks noGrp="1"/>
          </p:cNvSpPr>
          <p:nvPr>
            <p:ph type="ctrTitle"/>
          </p:nvPr>
        </p:nvSpPr>
        <p:spPr>
          <a:xfrm>
            <a:off x="1561708" y="2091263"/>
            <a:ext cx="9068586" cy="2590800"/>
          </a:xfrm>
        </p:spPr>
        <p:txBody>
          <a:bodyPr rtlCol="0">
            <a:normAutofit/>
          </a:bodyPr>
          <a:lstStyle/>
          <a:p>
            <a:pPr rtl="0"/>
            <a:r>
              <a:rPr lang="nl-NL" sz="4500">
                <a:solidFill>
                  <a:schemeClr val="bg1"/>
                </a:solidFill>
              </a:rPr>
              <a:t>Theorie en begeleiden I.O.</a:t>
            </a:r>
            <a:br>
              <a:rPr lang="nl-NL" sz="4500">
                <a:solidFill>
                  <a:schemeClr val="bg1"/>
                </a:solidFill>
              </a:rPr>
            </a:br>
            <a:br>
              <a:rPr lang="nl-NL" sz="4500">
                <a:solidFill>
                  <a:schemeClr val="bg1"/>
                </a:solidFill>
              </a:rPr>
            </a:br>
            <a:r>
              <a:rPr lang="nl-NL" sz="4500">
                <a:solidFill>
                  <a:schemeClr val="bg1"/>
                </a:solidFill>
              </a:rPr>
              <a:t>Hardware</a:t>
            </a:r>
            <a:br>
              <a:rPr lang="nl-NL" sz="4500">
                <a:solidFill>
                  <a:schemeClr val="bg1"/>
                </a:solidFill>
              </a:rPr>
            </a:br>
            <a:endParaRPr lang="nl-NL" sz="4500">
              <a:solidFill>
                <a:schemeClr val="bg1"/>
              </a:solidFill>
            </a:endParaRPr>
          </a:p>
        </p:txBody>
      </p:sp>
      <p:sp>
        <p:nvSpPr>
          <p:cNvPr id="7" name="Subtitel 6">
            <a:extLst>
              <a:ext uri="{FF2B5EF4-FFF2-40B4-BE49-F238E27FC236}">
                <a16:creationId xmlns:a16="http://schemas.microsoft.com/office/drawing/2014/main" id="{2048EE7C-B77F-4E59-88A7-DD66337BB69C}"/>
              </a:ext>
            </a:extLst>
          </p:cNvPr>
          <p:cNvSpPr>
            <a:spLocks noGrp="1"/>
          </p:cNvSpPr>
          <p:nvPr>
            <p:ph type="subTitle" idx="1"/>
          </p:nvPr>
        </p:nvSpPr>
        <p:spPr>
          <a:xfrm>
            <a:off x="1562100" y="4682062"/>
            <a:ext cx="9070848" cy="457201"/>
          </a:xfrm>
        </p:spPr>
        <p:txBody>
          <a:bodyPr rtlCol="0">
            <a:normAutofit/>
          </a:bodyPr>
          <a:lstStyle/>
          <a:p>
            <a:pPr rtl="0">
              <a:spcAft>
                <a:spcPts val="600"/>
              </a:spcAft>
            </a:pPr>
            <a:endParaRPr lang="nl-NL" dirty="0">
              <a:solidFill>
                <a:schemeClr val="bg2"/>
              </a:solidFill>
            </a:endParaRPr>
          </a:p>
        </p:txBody>
      </p:sp>
      <p:sp>
        <p:nvSpPr>
          <p:cNvPr id="65" name="Rectangle 64">
            <a:extLst>
              <a:ext uri="{FF2B5EF4-FFF2-40B4-BE49-F238E27FC236}">
                <a16:creationId xmlns:a16="http://schemas.microsoft.com/office/drawing/2014/main" id="{2EA8F454-736F-4057-A0F0-720553B71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67" name="Straight Connector 66">
            <a:extLst>
              <a:ext uri="{FF2B5EF4-FFF2-40B4-BE49-F238E27FC236}">
                <a16:creationId xmlns:a16="http://schemas.microsoft.com/office/drawing/2014/main" id="{F1F1A1AF-CBCA-46CF-89D4-DB1B44DDA6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1F9FDB0-D119-4819-BA94-9FB09812C4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2CA620A-24B1-4FA5-B5D8-66677F6110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7697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Gereedschap • van Keijsteren">
            <a:extLst>
              <a:ext uri="{FF2B5EF4-FFF2-40B4-BE49-F238E27FC236}">
                <a16:creationId xmlns:a16="http://schemas.microsoft.com/office/drawing/2014/main" id="{F832876A-8CA2-405E-B40B-0E2E508101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3" b="1419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134">
            <a:extLst>
              <a:ext uri="{FF2B5EF4-FFF2-40B4-BE49-F238E27FC236}">
                <a16:creationId xmlns:a16="http://schemas.microsoft.com/office/drawing/2014/main" id="{B9C625DA-7188-421C-8A6E-4DA7C4AB5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alpha val="90000"/>
            </a:schemeClr>
          </a:solidFill>
          <a:ln w="6350" cap="flat" cmpd="sng" algn="ctr">
            <a:noFill/>
            <a:prstDash val="solid"/>
          </a:ln>
          <a:effectLst>
            <a:softEdge rad="0"/>
          </a:effectLst>
        </p:spPr>
      </p:sp>
      <p:sp>
        <p:nvSpPr>
          <p:cNvPr id="2053" name="Rectangle 136">
            <a:extLst>
              <a:ext uri="{FF2B5EF4-FFF2-40B4-BE49-F238E27FC236}">
                <a16:creationId xmlns:a16="http://schemas.microsoft.com/office/drawing/2014/main" id="{54C16ED3-D479-4321-ADBE-759430B09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alpha val="90000"/>
            </a:schemeClr>
          </a:solidFill>
          <a:ln w="6350" cap="sq" cmpd="sng" algn="ctr">
            <a:noFill/>
            <a:prstDash val="solid"/>
            <a:miter lim="800000"/>
          </a:ln>
          <a:effectLst/>
        </p:spPr>
      </p:sp>
      <p:sp>
        <p:nvSpPr>
          <p:cNvPr id="2" name="Titel 1">
            <a:extLst>
              <a:ext uri="{FF2B5EF4-FFF2-40B4-BE49-F238E27FC236}">
                <a16:creationId xmlns:a16="http://schemas.microsoft.com/office/drawing/2014/main" id="{FFCA942B-F8B8-460E-9778-22722E856579}"/>
              </a:ext>
            </a:extLst>
          </p:cNvPr>
          <p:cNvSpPr>
            <a:spLocks noGrp="1"/>
          </p:cNvSpPr>
          <p:nvPr>
            <p:ph type="title"/>
          </p:nvPr>
        </p:nvSpPr>
        <p:spPr>
          <a:xfrm>
            <a:off x="1066800" y="631596"/>
            <a:ext cx="10058400" cy="1234910"/>
          </a:xfrm>
        </p:spPr>
        <p:txBody>
          <a:bodyPr>
            <a:normAutofit/>
          </a:bodyPr>
          <a:lstStyle/>
          <a:p>
            <a:endParaRPr lang="nl-NL" sz="2800" dirty="0"/>
          </a:p>
        </p:txBody>
      </p:sp>
      <p:sp>
        <p:nvSpPr>
          <p:cNvPr id="3" name="Tijdelijke aanduiding voor inhoud 2">
            <a:extLst>
              <a:ext uri="{FF2B5EF4-FFF2-40B4-BE49-F238E27FC236}">
                <a16:creationId xmlns:a16="http://schemas.microsoft.com/office/drawing/2014/main" id="{CA6388A6-4186-407E-9692-3966E4D3521D}"/>
              </a:ext>
            </a:extLst>
          </p:cNvPr>
          <p:cNvSpPr>
            <a:spLocks noGrp="1"/>
          </p:cNvSpPr>
          <p:nvPr>
            <p:ph idx="1"/>
          </p:nvPr>
        </p:nvSpPr>
        <p:spPr>
          <a:xfrm>
            <a:off x="1066800" y="1770076"/>
            <a:ext cx="10058400" cy="5117869"/>
          </a:xfrm>
        </p:spPr>
        <p:txBody>
          <a:bodyPr>
            <a:normAutofit/>
          </a:bodyPr>
          <a:lstStyle/>
          <a:p>
            <a:pPr marL="274320" lvl="1" indent="0">
              <a:buNone/>
            </a:pPr>
            <a:endParaRPr lang="nl-NL" dirty="0">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Moderne keten van een bloem of plant;</a:t>
            </a: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nl-NL" sz="1800" dirty="0">
                <a:latin typeface="Arial" panose="020B0604020202020204" pitchFamily="34" charset="0"/>
                <a:cs typeface="Arial" panose="020B0604020202020204" pitchFamily="34" charset="0"/>
              </a:rPr>
              <a:t>Grootschalig inkopende bedrijven met meerdere verkooppunten </a:t>
            </a:r>
            <a:r>
              <a:rPr lang="nl-NL" sz="1400" dirty="0">
                <a:latin typeface="Arial" panose="020B0604020202020204" pitchFamily="34" charset="0"/>
                <a:cs typeface="Arial" panose="020B0604020202020204" pitchFamily="34" charset="0"/>
              </a:rPr>
              <a:t>(supermarkt, bouwmarkt, tuincentra)</a:t>
            </a:r>
          </a:p>
          <a:p>
            <a:pPr lvl="1">
              <a:buFont typeface="Wingdings" panose="05000000000000000000" pitchFamily="2" charset="2"/>
              <a:buChar char="§"/>
            </a:pPr>
            <a:r>
              <a:rPr lang="nl-NL" sz="1800" dirty="0">
                <a:latin typeface="Arial" panose="020B0604020202020204" pitchFamily="34" charset="0"/>
                <a:cs typeface="Arial" panose="020B0604020202020204" pitchFamily="34" charset="0"/>
              </a:rPr>
              <a:t>Kopen vaak rechtstreeks in bij kwekers, deze maakt product kant en klaar</a:t>
            </a:r>
          </a:p>
          <a:p>
            <a:pPr lvl="1">
              <a:buFont typeface="Wingdings" panose="05000000000000000000" pitchFamily="2" charset="2"/>
              <a:buChar char="§"/>
            </a:pPr>
            <a:r>
              <a:rPr lang="nl-NL" sz="1800" dirty="0">
                <a:latin typeface="Arial" panose="020B0604020202020204" pitchFamily="34" charset="0"/>
                <a:cs typeface="Arial" panose="020B0604020202020204" pitchFamily="34" charset="0"/>
              </a:rPr>
              <a:t>Gaat vervolgens naar distributiecentrum, van daaruit verder verspreiden</a:t>
            </a:r>
          </a:p>
          <a:p>
            <a:pPr lvl="1">
              <a:buFont typeface="Wingdings" panose="05000000000000000000" pitchFamily="2" charset="2"/>
              <a:buChar char="§"/>
            </a:pPr>
            <a:r>
              <a:rPr lang="nl-NL" sz="1800" dirty="0">
                <a:latin typeface="Arial" panose="020B0604020202020204" pitchFamily="34" charset="0"/>
                <a:cs typeface="Arial" panose="020B0604020202020204" pitchFamily="34" charset="0"/>
              </a:rPr>
              <a:t>Verschillende schakels gaan sneller </a:t>
            </a:r>
            <a:r>
              <a:rPr lang="nl-NL" sz="1400" dirty="0">
                <a:latin typeface="Arial" panose="020B0604020202020204" pitchFamily="34" charset="0"/>
                <a:cs typeface="Arial" panose="020B0604020202020204" pitchFamily="34" charset="0"/>
              </a:rPr>
              <a:t>(goedkoper en verser)</a:t>
            </a:r>
          </a:p>
          <a:p>
            <a:pPr lvl="1">
              <a:buFont typeface="Wingdings" panose="05000000000000000000" pitchFamily="2" charset="2"/>
              <a:buChar char="§"/>
            </a:pPr>
            <a:r>
              <a:rPr lang="nl-NL" sz="1800" dirty="0">
                <a:latin typeface="Arial" panose="020B0604020202020204" pitchFamily="34" charset="0"/>
                <a:cs typeface="Arial" panose="020B0604020202020204" pitchFamily="34" charset="0"/>
              </a:rPr>
              <a:t>Minder breed assortiment </a:t>
            </a:r>
            <a:r>
              <a:rPr lang="nl-NL" sz="1400" dirty="0">
                <a:latin typeface="Arial" panose="020B0604020202020204" pitchFamily="34" charset="0"/>
                <a:cs typeface="Arial" panose="020B0604020202020204" pitchFamily="34" charset="0"/>
              </a:rPr>
              <a:t>(wordt steeds breder!)</a:t>
            </a: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274320" lvl="1" indent="0">
              <a:buNone/>
            </a:pPr>
            <a:r>
              <a:rPr lang="nl-NL" dirty="0">
                <a:latin typeface="Arial" panose="020B0604020202020204" pitchFamily="34" charset="0"/>
                <a:cs typeface="Arial" panose="020B0604020202020204" pitchFamily="34" charset="0"/>
              </a:rPr>
              <a:t>	</a:t>
            </a: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1097280" lvl="4" indent="0">
              <a:buNone/>
            </a:pPr>
            <a:endParaRPr lang="nl-NL" dirty="0">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793BB5DD-09AD-465D-A425-9D71C021AF04}"/>
              </a:ext>
            </a:extLst>
          </p:cNvPr>
          <p:cNvPicPr>
            <a:picLocks noChangeAspect="1"/>
          </p:cNvPicPr>
          <p:nvPr/>
        </p:nvPicPr>
        <p:blipFill>
          <a:blip r:embed="rId3"/>
          <a:stretch>
            <a:fillRect/>
          </a:stretch>
        </p:blipFill>
        <p:spPr>
          <a:xfrm>
            <a:off x="1110786" y="2755865"/>
            <a:ext cx="7664844" cy="673135"/>
          </a:xfrm>
          <a:prstGeom prst="rect">
            <a:avLst/>
          </a:prstGeom>
        </p:spPr>
      </p:pic>
    </p:spTree>
    <p:extLst>
      <p:ext uri="{BB962C8B-B14F-4D97-AF65-F5344CB8AC3E}">
        <p14:creationId xmlns:p14="http://schemas.microsoft.com/office/powerpoint/2010/main" val="155595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Gereedschap • van Keijsteren">
            <a:extLst>
              <a:ext uri="{FF2B5EF4-FFF2-40B4-BE49-F238E27FC236}">
                <a16:creationId xmlns:a16="http://schemas.microsoft.com/office/drawing/2014/main" id="{F832876A-8CA2-405E-B40B-0E2E508101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3" b="1419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134">
            <a:extLst>
              <a:ext uri="{FF2B5EF4-FFF2-40B4-BE49-F238E27FC236}">
                <a16:creationId xmlns:a16="http://schemas.microsoft.com/office/drawing/2014/main" id="{B9C625DA-7188-421C-8A6E-4DA7C4AB5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alpha val="90000"/>
            </a:schemeClr>
          </a:solidFill>
          <a:ln w="6350" cap="flat" cmpd="sng" algn="ctr">
            <a:noFill/>
            <a:prstDash val="solid"/>
          </a:ln>
          <a:effectLst>
            <a:softEdge rad="0"/>
          </a:effectLst>
        </p:spPr>
      </p:sp>
      <p:sp>
        <p:nvSpPr>
          <p:cNvPr id="2053" name="Rectangle 136">
            <a:extLst>
              <a:ext uri="{FF2B5EF4-FFF2-40B4-BE49-F238E27FC236}">
                <a16:creationId xmlns:a16="http://schemas.microsoft.com/office/drawing/2014/main" id="{54C16ED3-D479-4321-ADBE-759430B09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alpha val="90000"/>
            </a:schemeClr>
          </a:solidFill>
          <a:ln w="6350" cap="sq" cmpd="sng" algn="ctr">
            <a:noFill/>
            <a:prstDash val="solid"/>
            <a:miter lim="800000"/>
          </a:ln>
          <a:effectLst/>
        </p:spPr>
      </p:sp>
      <p:sp>
        <p:nvSpPr>
          <p:cNvPr id="2" name="Titel 1">
            <a:extLst>
              <a:ext uri="{FF2B5EF4-FFF2-40B4-BE49-F238E27FC236}">
                <a16:creationId xmlns:a16="http://schemas.microsoft.com/office/drawing/2014/main" id="{FFCA942B-F8B8-460E-9778-22722E856579}"/>
              </a:ext>
            </a:extLst>
          </p:cNvPr>
          <p:cNvSpPr>
            <a:spLocks noGrp="1"/>
          </p:cNvSpPr>
          <p:nvPr>
            <p:ph type="title"/>
          </p:nvPr>
        </p:nvSpPr>
        <p:spPr>
          <a:xfrm>
            <a:off x="1066800" y="631596"/>
            <a:ext cx="10058400" cy="1234910"/>
          </a:xfrm>
        </p:spPr>
        <p:txBody>
          <a:bodyPr>
            <a:normAutofit/>
          </a:bodyPr>
          <a:lstStyle/>
          <a:p>
            <a:endParaRPr lang="nl-NL" sz="2800" dirty="0"/>
          </a:p>
        </p:txBody>
      </p:sp>
      <p:sp>
        <p:nvSpPr>
          <p:cNvPr id="3" name="Tijdelijke aanduiding voor inhoud 2">
            <a:extLst>
              <a:ext uri="{FF2B5EF4-FFF2-40B4-BE49-F238E27FC236}">
                <a16:creationId xmlns:a16="http://schemas.microsoft.com/office/drawing/2014/main" id="{CA6388A6-4186-407E-9692-3966E4D3521D}"/>
              </a:ext>
            </a:extLst>
          </p:cNvPr>
          <p:cNvSpPr>
            <a:spLocks noGrp="1"/>
          </p:cNvSpPr>
          <p:nvPr>
            <p:ph idx="1"/>
          </p:nvPr>
        </p:nvSpPr>
        <p:spPr>
          <a:xfrm>
            <a:off x="1066800" y="1770076"/>
            <a:ext cx="10058400" cy="5712904"/>
          </a:xfrm>
        </p:spPr>
        <p:txBody>
          <a:bodyPr>
            <a:normAutofit fontScale="85000" lnSpcReduction="20000"/>
          </a:bodyPr>
          <a:lstStyle/>
          <a:p>
            <a:pPr marL="274320" lvl="1" indent="0">
              <a:buNone/>
            </a:pPr>
            <a:endParaRPr lang="nl-NL" dirty="0">
              <a:latin typeface="Arial" panose="020B0604020202020204" pitchFamily="34" charset="0"/>
              <a:cs typeface="Arial" panose="020B0604020202020204" pitchFamily="34" charset="0"/>
            </a:endParaRPr>
          </a:p>
          <a:p>
            <a:pPr marL="0" indent="0">
              <a:buNone/>
            </a:pPr>
            <a:r>
              <a:rPr lang="nl-NL" sz="2400" b="1" dirty="0">
                <a:solidFill>
                  <a:srgbClr val="FFC000"/>
                </a:solidFill>
                <a:latin typeface="Arial" panose="020B0604020202020204" pitchFamily="34" charset="0"/>
                <a:cs typeface="Arial" panose="020B0604020202020204" pitchFamily="34" charset="0"/>
              </a:rPr>
              <a:t>Online keten van een bloem of plant </a:t>
            </a:r>
            <a:r>
              <a:rPr lang="nl-NL" sz="1600" dirty="0">
                <a:latin typeface="Arial" panose="020B0604020202020204" pitchFamily="34" charset="0"/>
                <a:cs typeface="Arial" panose="020B0604020202020204" pitchFamily="34" charset="0"/>
              </a:rPr>
              <a:t>(bijvoorbeeld </a:t>
            </a:r>
            <a:r>
              <a:rPr lang="nl-NL" sz="1600" dirty="0" err="1">
                <a:latin typeface="Arial" panose="020B0604020202020204" pitchFamily="34" charset="0"/>
                <a:cs typeface="Arial" panose="020B0604020202020204" pitchFamily="34" charset="0"/>
              </a:rPr>
              <a:t>Bloomon</a:t>
            </a:r>
            <a:r>
              <a:rPr lang="nl-NL" sz="1600" dirty="0">
                <a:latin typeface="Arial" panose="020B0604020202020204" pitchFamily="34" charset="0"/>
                <a:cs typeface="Arial" panose="020B0604020202020204" pitchFamily="34" charset="0"/>
              </a:rPr>
              <a:t>);</a:t>
            </a: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nl-NL" sz="19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nl-NL" sz="2100" dirty="0">
                <a:latin typeface="Arial" panose="020B0604020202020204" pitchFamily="34" charset="0"/>
                <a:cs typeface="Arial" panose="020B0604020202020204" pitchFamily="34" charset="0"/>
              </a:rPr>
              <a:t>Bedrijven kunnen producten digitaal inkopen </a:t>
            </a:r>
            <a:r>
              <a:rPr lang="nl-NL" dirty="0">
                <a:latin typeface="Arial" panose="020B0604020202020204" pitchFamily="34" charset="0"/>
                <a:cs typeface="Arial" panose="020B0604020202020204" pitchFamily="34" charset="0"/>
              </a:rPr>
              <a:t>(webshops, groothandelaren, kwekers)</a:t>
            </a:r>
          </a:p>
          <a:p>
            <a:pPr lvl="1">
              <a:buFont typeface="Wingdings" panose="05000000000000000000" pitchFamily="2" charset="2"/>
              <a:buChar char="§"/>
            </a:pPr>
            <a:r>
              <a:rPr lang="nl-NL" sz="2100" dirty="0">
                <a:latin typeface="Arial" panose="020B0604020202020204" pitchFamily="34" charset="0"/>
                <a:cs typeface="Arial" panose="020B0604020202020204" pitchFamily="34" charset="0"/>
              </a:rPr>
              <a:t>Consumenten kunnen ook veel ‘directer’ online kopen</a:t>
            </a:r>
          </a:p>
          <a:p>
            <a:pPr lvl="1">
              <a:buFont typeface="Wingdings" panose="05000000000000000000" pitchFamily="2" charset="2"/>
              <a:buChar char="§"/>
            </a:pPr>
            <a:r>
              <a:rPr lang="nl-NL" sz="2100" dirty="0">
                <a:latin typeface="Arial" panose="020B0604020202020204" pitchFamily="34" charset="0"/>
                <a:cs typeface="Arial" panose="020B0604020202020204" pitchFamily="34" charset="0"/>
              </a:rPr>
              <a:t>Fysiek afleveren is een extra stap bij consumenten</a:t>
            </a:r>
          </a:p>
          <a:p>
            <a:pPr lvl="1">
              <a:buFont typeface="Wingdings" panose="05000000000000000000" pitchFamily="2" charset="2"/>
              <a:buChar char="§"/>
            </a:pPr>
            <a:r>
              <a:rPr lang="nl-NL" sz="2100" dirty="0">
                <a:latin typeface="Arial" panose="020B0604020202020204" pitchFamily="34" charset="0"/>
                <a:cs typeface="Arial" panose="020B0604020202020204" pitchFamily="34" charset="0"/>
              </a:rPr>
              <a:t>Verschillende schakels gaan sneller </a:t>
            </a:r>
            <a:r>
              <a:rPr lang="nl-NL" dirty="0">
                <a:latin typeface="Arial" panose="020B0604020202020204" pitchFamily="34" charset="0"/>
                <a:cs typeface="Arial" panose="020B0604020202020204" pitchFamily="34" charset="0"/>
              </a:rPr>
              <a:t>(goedkoper en verser)</a:t>
            </a:r>
          </a:p>
          <a:p>
            <a:pPr lvl="1">
              <a:buFont typeface="Wingdings" panose="05000000000000000000" pitchFamily="2" charset="2"/>
              <a:buChar char="§"/>
            </a:pPr>
            <a:r>
              <a:rPr lang="nl-NL" sz="2100" dirty="0">
                <a:latin typeface="Arial" panose="020B0604020202020204" pitchFamily="34" charset="0"/>
                <a:cs typeface="Arial" panose="020B0604020202020204" pitchFamily="34" charset="0"/>
              </a:rPr>
              <a:t>Minder breed assortiment </a:t>
            </a:r>
            <a:r>
              <a:rPr lang="nl-NL" dirty="0">
                <a:latin typeface="Arial" panose="020B0604020202020204" pitchFamily="34" charset="0"/>
                <a:cs typeface="Arial" panose="020B0604020202020204" pitchFamily="34" charset="0"/>
              </a:rPr>
              <a:t>(wordt steeds breder!)</a:t>
            </a:r>
          </a:p>
          <a:p>
            <a:pPr lvl="1">
              <a:buFont typeface="Wingdings" panose="05000000000000000000" pitchFamily="2" charset="2"/>
              <a:buChar char="§"/>
            </a:pPr>
            <a:endParaRPr lang="nl-NL" sz="2100"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nl-NL" sz="1800"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274320" lvl="1" indent="0">
              <a:buNone/>
            </a:pPr>
            <a:r>
              <a:rPr lang="nl-NL" dirty="0">
                <a:latin typeface="Arial" panose="020B0604020202020204" pitchFamily="34" charset="0"/>
                <a:cs typeface="Arial" panose="020B0604020202020204" pitchFamily="34" charset="0"/>
              </a:rPr>
              <a:t>	</a:t>
            </a: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1097280" lvl="4" indent="0">
              <a:buNone/>
            </a:pPr>
            <a:endParaRPr lang="nl-NL" dirty="0">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3694E85D-6F8E-4C58-B93C-12CD9F03EB64}"/>
              </a:ext>
            </a:extLst>
          </p:cNvPr>
          <p:cNvPicPr>
            <a:picLocks noChangeAspect="1"/>
          </p:cNvPicPr>
          <p:nvPr/>
        </p:nvPicPr>
        <p:blipFill>
          <a:blip r:embed="rId3"/>
          <a:stretch>
            <a:fillRect/>
          </a:stretch>
        </p:blipFill>
        <p:spPr>
          <a:xfrm>
            <a:off x="1107428" y="2549081"/>
            <a:ext cx="6756747" cy="1390721"/>
          </a:xfrm>
          <a:prstGeom prst="rect">
            <a:avLst/>
          </a:prstGeom>
        </p:spPr>
      </p:pic>
    </p:spTree>
    <p:extLst>
      <p:ext uri="{BB962C8B-B14F-4D97-AF65-F5344CB8AC3E}">
        <p14:creationId xmlns:p14="http://schemas.microsoft.com/office/powerpoint/2010/main" val="325230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C341D-3DAF-4610-9970-E1740E1E0660}"/>
              </a:ext>
            </a:extLst>
          </p:cNvPr>
          <p:cNvSpPr>
            <a:spLocks noGrp="1"/>
          </p:cNvSpPr>
          <p:nvPr>
            <p:ph type="title"/>
          </p:nvPr>
        </p:nvSpPr>
        <p:spPr/>
        <p:txBody>
          <a:bodyPr/>
          <a:lstStyle/>
          <a:p>
            <a:r>
              <a:rPr lang="nl-NL" dirty="0"/>
              <a:t>Doel van de les</a:t>
            </a:r>
          </a:p>
        </p:txBody>
      </p:sp>
      <p:sp>
        <p:nvSpPr>
          <p:cNvPr id="3" name="Tijdelijke aanduiding voor inhoud 2">
            <a:extLst>
              <a:ext uri="{FF2B5EF4-FFF2-40B4-BE49-F238E27FC236}">
                <a16:creationId xmlns:a16="http://schemas.microsoft.com/office/drawing/2014/main" id="{47423DDD-8E00-4F43-B707-15A286DDBBA2}"/>
              </a:ext>
            </a:extLst>
          </p:cNvPr>
          <p:cNvSpPr>
            <a:spLocks noGrp="1"/>
          </p:cNvSpPr>
          <p:nvPr>
            <p:ph idx="1"/>
          </p:nvPr>
        </p:nvSpPr>
        <p:spPr/>
        <p:txBody>
          <a:bodyPr/>
          <a:lstStyle/>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 Inzicht in verschillende sociale media en het belang (en voordeel) van online verkopen</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2050" name="Picture 2" descr="Een webshop beginnen? Voorkom deze fouten | finalwebsites">
            <a:extLst>
              <a:ext uri="{FF2B5EF4-FFF2-40B4-BE49-F238E27FC236}">
                <a16:creationId xmlns:a16="http://schemas.microsoft.com/office/drawing/2014/main" id="{C594EA15-85B5-42D9-BAD4-D48A7D9C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749" y="2986479"/>
            <a:ext cx="4532502" cy="339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45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C716D-3397-4954-8734-9164BA5A1923}"/>
              </a:ext>
            </a:extLst>
          </p:cNvPr>
          <p:cNvSpPr>
            <a:spLocks noGrp="1"/>
          </p:cNvSpPr>
          <p:nvPr>
            <p:ph type="title"/>
          </p:nvPr>
        </p:nvSpPr>
        <p:spPr/>
        <p:txBody>
          <a:bodyPr/>
          <a:lstStyle/>
          <a:p>
            <a:r>
              <a:rPr lang="nl-NL" dirty="0" err="1"/>
              <a:t>Social</a:t>
            </a:r>
            <a:r>
              <a:rPr lang="nl-NL" dirty="0"/>
              <a:t> media platforms</a:t>
            </a:r>
          </a:p>
        </p:txBody>
      </p:sp>
      <p:pic>
        <p:nvPicPr>
          <p:cNvPr id="6" name="Tijdelijke aanduiding voor inhoud 5">
            <a:extLst>
              <a:ext uri="{FF2B5EF4-FFF2-40B4-BE49-F238E27FC236}">
                <a16:creationId xmlns:a16="http://schemas.microsoft.com/office/drawing/2014/main" id="{F38FF1B7-8066-4CB2-B40D-B822B06537F0}"/>
              </a:ext>
            </a:extLst>
          </p:cNvPr>
          <p:cNvPicPr>
            <a:picLocks noGrp="1" noChangeAspect="1"/>
          </p:cNvPicPr>
          <p:nvPr>
            <p:ph idx="1"/>
          </p:nvPr>
        </p:nvPicPr>
        <p:blipFill>
          <a:blip r:embed="rId2"/>
          <a:stretch>
            <a:fillRect/>
          </a:stretch>
        </p:blipFill>
        <p:spPr>
          <a:xfrm>
            <a:off x="3022442" y="3148759"/>
            <a:ext cx="6147116" cy="1841595"/>
          </a:xfrm>
        </p:spPr>
      </p:pic>
    </p:spTree>
    <p:extLst>
      <p:ext uri="{BB962C8B-B14F-4D97-AF65-F5344CB8AC3E}">
        <p14:creationId xmlns:p14="http://schemas.microsoft.com/office/powerpoint/2010/main" val="168387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C716D-3397-4954-8734-9164BA5A1923}"/>
              </a:ext>
            </a:extLst>
          </p:cNvPr>
          <p:cNvSpPr>
            <a:spLocks noGrp="1"/>
          </p:cNvSpPr>
          <p:nvPr>
            <p:ph type="title"/>
          </p:nvPr>
        </p:nvSpPr>
        <p:spPr>
          <a:xfrm>
            <a:off x="1066800" y="642594"/>
            <a:ext cx="10058400" cy="1371600"/>
          </a:xfrm>
        </p:spPr>
        <p:txBody>
          <a:bodyPr>
            <a:normAutofit/>
          </a:bodyPr>
          <a:lstStyle/>
          <a:p>
            <a:endParaRPr lang="nl-NL" sz="3600" dirty="0"/>
          </a:p>
        </p:txBody>
      </p:sp>
      <p:sp>
        <p:nvSpPr>
          <p:cNvPr id="5" name="Tijdelijke aanduiding voor inhoud 4">
            <a:extLst>
              <a:ext uri="{FF2B5EF4-FFF2-40B4-BE49-F238E27FC236}">
                <a16:creationId xmlns:a16="http://schemas.microsoft.com/office/drawing/2014/main" id="{B012FC85-D5A6-48F7-9D22-469FE0B593C3}"/>
              </a:ext>
            </a:extLst>
          </p:cNvPr>
          <p:cNvSpPr>
            <a:spLocks noGrp="1"/>
          </p:cNvSpPr>
          <p:nvPr>
            <p:ph idx="1"/>
          </p:nvPr>
        </p:nvSpPr>
        <p:spPr>
          <a:xfrm>
            <a:off x="1066800" y="1131216"/>
            <a:ext cx="10490462" cy="4903824"/>
          </a:xfrm>
        </p:spPr>
        <p:txBody>
          <a:bodyPr>
            <a:normAutofit fontScale="92500" lnSpcReduction="20000"/>
          </a:bodyPr>
          <a:lstStyle/>
          <a:p>
            <a:r>
              <a:rPr lang="nl-NL" sz="2000" dirty="0">
                <a:latin typeface="Arial" panose="020B0604020202020204" pitchFamily="34" charset="0"/>
                <a:cs typeface="Arial" panose="020B0604020202020204" pitchFamily="34" charset="0"/>
              </a:rPr>
              <a:t>Verschillende vormen van sociale media richten zich op een eigen doelgroep;</a:t>
            </a:r>
          </a:p>
          <a:p>
            <a:pPr lvl="1"/>
            <a:r>
              <a:rPr lang="nl-NL" sz="1800" dirty="0">
                <a:latin typeface="Arial" panose="020B0604020202020204" pitchFamily="34" charset="0"/>
                <a:cs typeface="Arial" panose="020B0604020202020204" pitchFamily="34" charset="0"/>
              </a:rPr>
              <a:t>tekst/mening</a:t>
            </a:r>
          </a:p>
          <a:p>
            <a:pPr lvl="1"/>
            <a:r>
              <a:rPr lang="nl-NL" sz="1800" dirty="0" err="1">
                <a:latin typeface="Arial" panose="020B0604020202020204" pitchFamily="34" charset="0"/>
                <a:cs typeface="Arial" panose="020B0604020202020204" pitchFamily="34" charset="0"/>
              </a:rPr>
              <a:t>stories</a:t>
            </a:r>
            <a:endParaRPr lang="nl-NL" sz="1800" dirty="0">
              <a:latin typeface="Arial" panose="020B0604020202020204" pitchFamily="34" charset="0"/>
              <a:cs typeface="Arial" panose="020B0604020202020204" pitchFamily="34" charset="0"/>
            </a:endParaRPr>
          </a:p>
          <a:p>
            <a:pPr lvl="1"/>
            <a:r>
              <a:rPr lang="nl-NL" sz="1800" dirty="0">
                <a:latin typeface="Arial" panose="020B0604020202020204" pitchFamily="34" charset="0"/>
                <a:cs typeface="Arial" panose="020B0604020202020204" pitchFamily="34" charset="0"/>
              </a:rPr>
              <a:t>film/video</a:t>
            </a:r>
          </a:p>
          <a:p>
            <a:pPr lvl="1"/>
            <a:r>
              <a:rPr lang="nl-NL" sz="1800" dirty="0">
                <a:latin typeface="Arial" panose="020B0604020202020204" pitchFamily="34" charset="0"/>
                <a:cs typeface="Arial" panose="020B0604020202020204" pitchFamily="34" charset="0"/>
              </a:rPr>
              <a:t>Jongeren</a:t>
            </a:r>
          </a:p>
          <a:p>
            <a:pPr lvl="1"/>
            <a:r>
              <a:rPr lang="nl-NL" sz="1800" dirty="0">
                <a:latin typeface="Arial" panose="020B0604020202020204" pitchFamily="34" charset="0"/>
                <a:cs typeface="Arial" panose="020B0604020202020204" pitchFamily="34" charset="0"/>
              </a:rPr>
              <a:t>zakelijk</a:t>
            </a:r>
          </a:p>
          <a:p>
            <a:pPr lvl="1"/>
            <a:r>
              <a:rPr lang="nl-NL" sz="1800" dirty="0">
                <a:latin typeface="Arial" panose="020B0604020202020204" pitchFamily="34" charset="0"/>
                <a:cs typeface="Arial" panose="020B0604020202020204" pitchFamily="34" charset="0"/>
              </a:rPr>
              <a:t>snel communiceren</a:t>
            </a:r>
          </a:p>
          <a:p>
            <a:pPr lvl="1"/>
            <a:r>
              <a:rPr lang="nl-NL" sz="1800" dirty="0" err="1">
                <a:latin typeface="Arial" panose="020B0604020202020204" pitchFamily="34" charset="0"/>
                <a:cs typeface="Arial" panose="020B0604020202020204" pitchFamily="34" charset="0"/>
              </a:rPr>
              <a:t>etc</a:t>
            </a:r>
            <a:endParaRPr lang="nl-NL" sz="18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Als bedrijf moet je nadenken op </a:t>
            </a:r>
            <a:r>
              <a:rPr lang="nl-NL" sz="2000" u="sng" dirty="0">
                <a:latin typeface="Arial" panose="020B0604020202020204" pitchFamily="34" charset="0"/>
                <a:cs typeface="Arial" panose="020B0604020202020204" pitchFamily="34" charset="0"/>
              </a:rPr>
              <a:t>welke manier</a:t>
            </a:r>
            <a:r>
              <a:rPr lang="nl-NL" sz="2000" dirty="0">
                <a:latin typeface="Arial" panose="020B0604020202020204" pitchFamily="34" charset="0"/>
                <a:cs typeface="Arial" panose="020B0604020202020204" pitchFamily="34" charset="0"/>
              </a:rPr>
              <a:t> je online aandacht wilt vragen voor je bedrijf. Je </a:t>
            </a:r>
            <a:r>
              <a:rPr lang="nl-NL" sz="2000">
                <a:latin typeface="Arial" panose="020B0604020202020204" pitchFamily="34" charset="0"/>
                <a:cs typeface="Arial" panose="020B0604020202020204" pitchFamily="34" charset="0"/>
              </a:rPr>
              <a:t>wilt waarschijnlijk;</a:t>
            </a:r>
            <a:endParaRPr lang="nl-NL" sz="2000" dirty="0">
              <a:latin typeface="Arial" panose="020B0604020202020204" pitchFamily="34" charset="0"/>
              <a:cs typeface="Arial" panose="020B0604020202020204" pitchFamily="34" charset="0"/>
            </a:endParaRPr>
          </a:p>
          <a:p>
            <a:pPr lvl="1"/>
            <a:r>
              <a:rPr lang="nl-NL" sz="1800" dirty="0">
                <a:latin typeface="Arial" panose="020B0604020202020204" pitchFamily="34" charset="0"/>
                <a:cs typeface="Arial" panose="020B0604020202020204" pitchFamily="34" charset="0"/>
              </a:rPr>
              <a:t>zakelijk contact leggen</a:t>
            </a:r>
          </a:p>
          <a:p>
            <a:pPr lvl="1"/>
            <a:r>
              <a:rPr lang="nl-NL" sz="1800" dirty="0">
                <a:latin typeface="Arial" panose="020B0604020202020204" pitchFamily="34" charset="0"/>
                <a:cs typeface="Arial" panose="020B0604020202020204" pitchFamily="34" charset="0"/>
              </a:rPr>
              <a:t>snel communiceren</a:t>
            </a:r>
          </a:p>
          <a:p>
            <a:pPr lvl="1"/>
            <a:r>
              <a:rPr lang="nl-NL" sz="1800" dirty="0">
                <a:latin typeface="Arial" panose="020B0604020202020204" pitchFamily="34" charset="0"/>
                <a:cs typeface="Arial" panose="020B0604020202020204" pitchFamily="34" charset="0"/>
              </a:rPr>
              <a:t>reclame maken</a:t>
            </a:r>
          </a:p>
          <a:p>
            <a:pPr lvl="1"/>
            <a:r>
              <a:rPr lang="nl-NL" sz="1800" dirty="0">
                <a:latin typeface="Arial" panose="020B0604020202020204" pitchFamily="34" charset="0"/>
                <a:cs typeface="Arial" panose="020B0604020202020204" pitchFamily="34" charset="0"/>
              </a:rPr>
              <a:t>aanbieding onder de aandacht brengen</a:t>
            </a:r>
          </a:p>
          <a:p>
            <a:pPr lvl="1"/>
            <a:r>
              <a:rPr lang="nl-NL" sz="1800" dirty="0">
                <a:latin typeface="Arial" panose="020B0604020202020204" pitchFamily="34" charset="0"/>
                <a:cs typeface="Arial" panose="020B0604020202020204" pitchFamily="34" charset="0"/>
              </a:rPr>
              <a:t>Naamsbekendheid</a:t>
            </a:r>
          </a:p>
          <a:p>
            <a:pPr lvl="1"/>
            <a:r>
              <a:rPr lang="nl-NL" sz="1800" dirty="0">
                <a:latin typeface="Arial" panose="020B0604020202020204" pitchFamily="34" charset="0"/>
                <a:cs typeface="Arial" panose="020B0604020202020204" pitchFamily="34" charset="0"/>
              </a:rPr>
              <a:t>etc.</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75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C793A-8796-49E8-B2D0-FB3ED94B2B6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476A4FE-D326-4944-9F17-61FE0F60E13E}"/>
              </a:ext>
            </a:extLst>
          </p:cNvPr>
          <p:cNvSpPr>
            <a:spLocks noGrp="1"/>
          </p:cNvSpPr>
          <p:nvPr>
            <p:ph idx="1"/>
          </p:nvPr>
        </p:nvSpPr>
        <p:spPr/>
        <p:txBody>
          <a:bodyPr>
            <a:normAutofit/>
          </a:bodyPr>
          <a:lstStyle/>
          <a:p>
            <a:pPr marL="0" indent="0">
              <a:buNone/>
            </a:pPr>
            <a:r>
              <a:rPr lang="nl-NL" sz="2000" dirty="0">
                <a:latin typeface="Arial" panose="020B0604020202020204" pitchFamily="34" charset="0"/>
                <a:cs typeface="Arial" panose="020B0604020202020204" pitchFamily="34" charset="0"/>
              </a:rPr>
              <a:t>Sociale media wordt door bedrijven steeds meer ingezet om met klanten in contact te komen en te  blijven. Dat kan door middel van ‘algemene’ berichten. Denk hierbij aan regelmatige updates over reclames, acties, activiteiten, bijzonderheden, etc. </a:t>
            </a:r>
          </a:p>
          <a:p>
            <a:pPr marL="0" indent="0">
              <a:buNone/>
            </a:pPr>
            <a:endParaRPr lang="nl-NL" sz="2000" dirty="0">
              <a:latin typeface="Arial" panose="020B0604020202020204" pitchFamily="34" charset="0"/>
              <a:cs typeface="Arial" panose="020B0604020202020204" pitchFamily="34" charset="0"/>
            </a:endParaRPr>
          </a:p>
          <a:p>
            <a:pPr marL="0" indent="0">
              <a:buNone/>
            </a:pPr>
            <a:r>
              <a:rPr lang="nl-NL" sz="2000" dirty="0">
                <a:latin typeface="Arial" panose="020B0604020202020204" pitchFamily="34" charset="0"/>
                <a:cs typeface="Arial" panose="020B0604020202020204" pitchFamily="34" charset="0"/>
              </a:rPr>
              <a:t>Maar ook direct contact met klanten wordt steeds meer toegepast. Tijdens de 1</a:t>
            </a:r>
            <a:r>
              <a:rPr lang="nl-NL" sz="2000" baseline="30000" dirty="0">
                <a:latin typeface="Arial" panose="020B0604020202020204" pitchFamily="34" charset="0"/>
                <a:cs typeface="Arial" panose="020B0604020202020204" pitchFamily="34" charset="0"/>
              </a:rPr>
              <a:t>e</a:t>
            </a:r>
            <a:r>
              <a:rPr lang="nl-NL" sz="2000" dirty="0">
                <a:latin typeface="Arial" panose="020B0604020202020204" pitchFamily="34" charset="0"/>
                <a:cs typeface="Arial" panose="020B0604020202020204" pitchFamily="34" charset="0"/>
              </a:rPr>
              <a:t>  coronagolf waarbij veel bedrijven moesten sluiten werden veel (tijdelijke) online shops geopend waarbij klanten hun bestellingen konden plaatsen, maar werd ook Whatsapp meer en meer gebruikt om contact te kunnen houden.</a:t>
            </a:r>
          </a:p>
        </p:txBody>
      </p:sp>
    </p:spTree>
    <p:extLst>
      <p:ext uri="{BB962C8B-B14F-4D97-AF65-F5344CB8AC3E}">
        <p14:creationId xmlns:p14="http://schemas.microsoft.com/office/powerpoint/2010/main" val="88419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03DD7-9CEE-4794-AB9A-E5C11A3C7E57}"/>
              </a:ext>
            </a:extLst>
          </p:cNvPr>
          <p:cNvSpPr>
            <a:spLocks noGrp="1"/>
          </p:cNvSpPr>
          <p:nvPr>
            <p:ph type="title"/>
          </p:nvPr>
        </p:nvSpPr>
        <p:spPr>
          <a:xfrm>
            <a:off x="1066800" y="4773336"/>
            <a:ext cx="10058400" cy="1199624"/>
          </a:xfrm>
        </p:spPr>
        <p:txBody>
          <a:bodyPr>
            <a:normAutofit/>
          </a:bodyPr>
          <a:lstStyle/>
          <a:p>
            <a:endParaRPr lang="nl-NL" sz="1800" dirty="0">
              <a:latin typeface="Arial" panose="020B0604020202020204" pitchFamily="34" charset="0"/>
              <a:cs typeface="Arial" panose="020B0604020202020204" pitchFamily="34" charset="0"/>
            </a:endParaRPr>
          </a:p>
        </p:txBody>
      </p:sp>
      <p:sp>
        <p:nvSpPr>
          <p:cNvPr id="7" name="Tijdelijke aanduiding voor inhoud 6">
            <a:extLst>
              <a:ext uri="{FF2B5EF4-FFF2-40B4-BE49-F238E27FC236}">
                <a16:creationId xmlns:a16="http://schemas.microsoft.com/office/drawing/2014/main" id="{CA0C1E90-F1C0-43C6-97A9-42BB5DBA6F6E}"/>
              </a:ext>
            </a:extLst>
          </p:cNvPr>
          <p:cNvSpPr>
            <a:spLocks noGrp="1"/>
          </p:cNvSpPr>
          <p:nvPr>
            <p:ph idx="1"/>
          </p:nvPr>
        </p:nvSpPr>
        <p:spPr/>
        <p:txBody>
          <a:bodyPr/>
          <a:lstStyle/>
          <a:p>
            <a:endParaRPr lang="nl-NL"/>
          </a:p>
        </p:txBody>
      </p:sp>
      <p:pic>
        <p:nvPicPr>
          <p:cNvPr id="1028" name="Picture 4" descr="De belangrijkste cijfers van ons social media gebruik in 2020 • Afix">
            <a:extLst>
              <a:ext uri="{FF2B5EF4-FFF2-40B4-BE49-F238E27FC236}">
                <a16:creationId xmlns:a16="http://schemas.microsoft.com/office/drawing/2014/main" id="{B7E1C020-A413-491E-9AEB-311B07DE4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7" y="753523"/>
            <a:ext cx="9458325"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25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32652-7060-4E30-9560-52221F3F999A}"/>
              </a:ext>
            </a:extLst>
          </p:cNvPr>
          <p:cNvSpPr>
            <a:spLocks noGrp="1"/>
          </p:cNvSpPr>
          <p:nvPr>
            <p:ph type="title"/>
          </p:nvPr>
        </p:nvSpPr>
        <p:spPr/>
        <p:txBody>
          <a:bodyPr/>
          <a:lstStyle/>
          <a:p>
            <a:endParaRPr lang="nl-NL"/>
          </a:p>
        </p:txBody>
      </p:sp>
      <p:pic>
        <p:nvPicPr>
          <p:cNvPr id="2050" name="Picture 2" descr="Social media in Nederland 2021: TikTok-gebruik door jongeren stijgt  explosief en passeert Facebook | Marketingfacts">
            <a:extLst>
              <a:ext uri="{FF2B5EF4-FFF2-40B4-BE49-F238E27FC236}">
                <a16:creationId xmlns:a16="http://schemas.microsoft.com/office/drawing/2014/main" id="{1FA833F0-188E-479B-A4D1-941C066F82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2474" y="497493"/>
            <a:ext cx="8107052" cy="586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47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9319-8E24-4379-AECC-D6D94808B6B6}"/>
              </a:ext>
            </a:extLst>
          </p:cNvPr>
          <p:cNvSpPr>
            <a:spLocks noGrp="1"/>
          </p:cNvSpPr>
          <p:nvPr>
            <p:ph type="title"/>
          </p:nvPr>
        </p:nvSpPr>
        <p:spPr>
          <a:xfrm>
            <a:off x="1066800" y="461914"/>
            <a:ext cx="10058400" cy="921434"/>
          </a:xfrm>
        </p:spPr>
        <p:txBody>
          <a:bodyPr/>
          <a:lstStyle/>
          <a:p>
            <a:r>
              <a:rPr lang="nl-NL" dirty="0"/>
              <a:t>Online shop of webshop</a:t>
            </a:r>
          </a:p>
        </p:txBody>
      </p:sp>
      <p:sp>
        <p:nvSpPr>
          <p:cNvPr id="3" name="Tijdelijke aanduiding voor inhoud 2">
            <a:extLst>
              <a:ext uri="{FF2B5EF4-FFF2-40B4-BE49-F238E27FC236}">
                <a16:creationId xmlns:a16="http://schemas.microsoft.com/office/drawing/2014/main" id="{EA2E784B-DAC1-4203-9FB5-9BBB1BB70186}"/>
              </a:ext>
            </a:extLst>
          </p:cNvPr>
          <p:cNvSpPr>
            <a:spLocks noGrp="1"/>
          </p:cNvSpPr>
          <p:nvPr>
            <p:ph idx="1"/>
          </p:nvPr>
        </p:nvSpPr>
        <p:spPr>
          <a:xfrm>
            <a:off x="1066800" y="1234911"/>
            <a:ext cx="10058400" cy="5161175"/>
          </a:xfrm>
        </p:spPr>
        <p:txBody>
          <a:bodyPr>
            <a:normAutofit/>
          </a:bodyPr>
          <a:lstStyle/>
          <a:p>
            <a:pPr lvl="1"/>
            <a:r>
              <a:rPr lang="nl-NL" sz="2000" dirty="0">
                <a:solidFill>
                  <a:srgbClr val="FFC000"/>
                </a:solidFill>
                <a:latin typeface="Arial" panose="020B0604020202020204" pitchFamily="34" charset="0"/>
                <a:cs typeface="Arial" panose="020B0604020202020204" pitchFamily="34" charset="0"/>
              </a:rPr>
              <a:t>Voordelen </a:t>
            </a:r>
          </a:p>
          <a:p>
            <a:pPr lvl="2"/>
            <a:r>
              <a:rPr lang="nl-NL" sz="1800" dirty="0">
                <a:latin typeface="Arial" panose="020B0604020202020204" pitchFamily="34" charset="0"/>
                <a:cs typeface="Arial" panose="020B0604020202020204" pitchFamily="34" charset="0"/>
              </a:rPr>
              <a:t>24/7 bereikbaar voor een groot publiek</a:t>
            </a:r>
          </a:p>
          <a:p>
            <a:pPr lvl="2"/>
            <a:r>
              <a:rPr lang="nl-NL" sz="1800" dirty="0">
                <a:latin typeface="Arial" panose="020B0604020202020204" pitchFamily="34" charset="0"/>
                <a:cs typeface="Arial" panose="020B0604020202020204" pitchFamily="34" charset="0"/>
              </a:rPr>
              <a:t>Breed assortiment </a:t>
            </a:r>
            <a:r>
              <a:rPr lang="nl-NL" dirty="0">
                <a:latin typeface="Arial" panose="020B0604020202020204" pitchFamily="34" charset="0"/>
                <a:cs typeface="Arial" panose="020B0604020202020204" pitchFamily="34" charset="0"/>
              </a:rPr>
              <a:t>(van over de hele wereld …)</a:t>
            </a:r>
          </a:p>
          <a:p>
            <a:pPr lvl="2"/>
            <a:r>
              <a:rPr lang="nl-NL" sz="1800" dirty="0">
                <a:latin typeface="Arial" panose="020B0604020202020204" pitchFamily="34" charset="0"/>
                <a:cs typeface="Arial" panose="020B0604020202020204" pitchFamily="34" charset="0"/>
              </a:rPr>
              <a:t>Eenvoudig te betalen op meerdere manieren</a:t>
            </a:r>
          </a:p>
          <a:p>
            <a:pPr lvl="2"/>
            <a:r>
              <a:rPr lang="nl-NL" sz="1800" dirty="0">
                <a:latin typeface="Arial" panose="020B0604020202020204" pitchFamily="34" charset="0"/>
                <a:cs typeface="Arial" panose="020B0604020202020204" pitchFamily="34" charset="0"/>
              </a:rPr>
              <a:t>Eventueel te combineren met afhalen in de fysieke winkel</a:t>
            </a:r>
          </a:p>
          <a:p>
            <a:pPr lvl="2"/>
            <a:r>
              <a:rPr lang="nl-NL" sz="1800" dirty="0">
                <a:latin typeface="Arial" panose="020B0604020202020204" pitchFamily="34" charset="0"/>
                <a:cs typeface="Arial" panose="020B0604020202020204" pitchFamily="34" charset="0"/>
              </a:rPr>
              <a:t>Levering relatief snel </a:t>
            </a:r>
            <a:r>
              <a:rPr lang="nl-NL" dirty="0">
                <a:latin typeface="Arial" panose="020B0604020202020204" pitchFamily="34" charset="0"/>
                <a:cs typeface="Arial" panose="020B0604020202020204" pitchFamily="34" charset="0"/>
              </a:rPr>
              <a:t>(maar ja, corona en een boot klem in het Suezkanaal helpen hier niet aan mee)</a:t>
            </a:r>
            <a:endParaRPr lang="nl-NL" dirty="0"/>
          </a:p>
          <a:p>
            <a:pPr lvl="2"/>
            <a:r>
              <a:rPr lang="nl-NL" sz="1800" dirty="0" err="1">
                <a:latin typeface="Arial" panose="020B0604020202020204" pitchFamily="34" charset="0"/>
                <a:cs typeface="Arial" panose="020B0604020202020204" pitchFamily="34" charset="0"/>
              </a:rPr>
              <a:t>Etc</a:t>
            </a:r>
            <a:r>
              <a:rPr lang="nl-NL" sz="1800" dirty="0">
                <a:latin typeface="Arial" panose="020B0604020202020204" pitchFamily="34" charset="0"/>
                <a:cs typeface="Arial" panose="020B0604020202020204" pitchFamily="34" charset="0"/>
              </a:rPr>
              <a:t>……. </a:t>
            </a:r>
          </a:p>
          <a:p>
            <a:pPr lvl="1"/>
            <a:r>
              <a:rPr lang="nl-NL" sz="2000" dirty="0">
                <a:solidFill>
                  <a:srgbClr val="FFC000"/>
                </a:solidFill>
                <a:latin typeface="Arial" panose="020B0604020202020204" pitchFamily="34" charset="0"/>
                <a:cs typeface="Arial" panose="020B0604020202020204" pitchFamily="34" charset="0"/>
              </a:rPr>
              <a:t>Nadelen</a:t>
            </a:r>
          </a:p>
          <a:p>
            <a:pPr lvl="2"/>
            <a:r>
              <a:rPr lang="nl-NL" sz="1800" dirty="0">
                <a:latin typeface="Arial" panose="020B0604020202020204" pitchFamily="34" charset="0"/>
                <a:cs typeface="Arial" panose="020B0604020202020204" pitchFamily="34" charset="0"/>
              </a:rPr>
              <a:t>Beperkt advies</a:t>
            </a:r>
          </a:p>
          <a:p>
            <a:pPr lvl="2"/>
            <a:r>
              <a:rPr lang="nl-NL" sz="1800" dirty="0">
                <a:latin typeface="Arial" panose="020B0604020202020204" pitchFamily="34" charset="0"/>
                <a:cs typeface="Arial" panose="020B0604020202020204" pitchFamily="34" charset="0"/>
              </a:rPr>
              <a:t>Kan het product niet bekijken/ voelen</a:t>
            </a:r>
          </a:p>
          <a:p>
            <a:pPr lvl="2"/>
            <a:r>
              <a:rPr lang="nl-NL" sz="1800" dirty="0">
                <a:latin typeface="Arial" panose="020B0604020202020204" pitchFamily="34" charset="0"/>
                <a:cs typeface="Arial" panose="020B0604020202020204" pitchFamily="34" charset="0"/>
              </a:rPr>
              <a:t>Kwaliteit niet altijd duidelijk </a:t>
            </a:r>
            <a:r>
              <a:rPr lang="nl-NL" dirty="0">
                <a:latin typeface="Arial" panose="020B0604020202020204" pitchFamily="34" charset="0"/>
                <a:cs typeface="Arial" panose="020B0604020202020204" pitchFamily="34" charset="0"/>
              </a:rPr>
              <a:t>(met name bij buitenlandse webshops)</a:t>
            </a:r>
          </a:p>
          <a:p>
            <a:pPr lvl="2"/>
            <a:r>
              <a:rPr lang="nl-NL" sz="1800" dirty="0">
                <a:latin typeface="Arial" panose="020B0604020202020204" pitchFamily="34" charset="0"/>
                <a:cs typeface="Arial" panose="020B0604020202020204" pitchFamily="34" charset="0"/>
              </a:rPr>
              <a:t>Als het niet goed is retourneren, dus niet gelijk een alternatief</a:t>
            </a:r>
          </a:p>
          <a:p>
            <a:pPr lvl="2"/>
            <a:r>
              <a:rPr lang="nl-NL" sz="1800" dirty="0">
                <a:latin typeface="Arial" panose="020B0604020202020204" pitchFamily="34" charset="0"/>
                <a:cs typeface="Arial" panose="020B0604020202020204" pitchFamily="34" charset="0"/>
              </a:rPr>
              <a:t>Webshop goed bijhouden (inzet personeel!!)</a:t>
            </a:r>
          </a:p>
          <a:p>
            <a:pPr lvl="2"/>
            <a:r>
              <a:rPr lang="nl-NL" sz="1800" dirty="0">
                <a:latin typeface="Arial" panose="020B0604020202020204" pitchFamily="34" charset="0"/>
                <a:cs typeface="Arial" panose="020B0604020202020204" pitchFamily="34" charset="0"/>
              </a:rPr>
              <a:t>Keuzestress!!</a:t>
            </a:r>
          </a:p>
          <a:p>
            <a:pPr lvl="2"/>
            <a:r>
              <a:rPr lang="nl-NL" sz="1800" dirty="0" err="1">
                <a:latin typeface="Arial" panose="020B0604020202020204" pitchFamily="34" charset="0"/>
                <a:cs typeface="Arial" panose="020B0604020202020204" pitchFamily="34" charset="0"/>
              </a:rPr>
              <a:t>Etc</a:t>
            </a:r>
            <a:r>
              <a:rPr lang="nl-NL" sz="1800" dirty="0">
                <a:latin typeface="Arial" panose="020B0604020202020204" pitchFamily="34" charset="0"/>
                <a:cs typeface="Arial" panose="020B0604020202020204" pitchFamily="34" charset="0"/>
              </a:rPr>
              <a:t>……. </a:t>
            </a:r>
          </a:p>
          <a:p>
            <a:pPr lvl="2"/>
            <a:endParaRPr lang="nl-NL" sz="1800" dirty="0">
              <a:latin typeface="Arial" panose="020B0604020202020204" pitchFamily="34" charset="0"/>
              <a:cs typeface="Arial" panose="020B0604020202020204" pitchFamily="34" charset="0"/>
            </a:endParaRPr>
          </a:p>
          <a:p>
            <a:pPr lvl="2"/>
            <a:endParaRPr lang="nl-NL" dirty="0">
              <a:latin typeface="Arial" panose="020B0604020202020204" pitchFamily="34" charset="0"/>
              <a:cs typeface="Arial" panose="020B0604020202020204" pitchFamily="34" charset="0"/>
            </a:endParaRPr>
          </a:p>
        </p:txBody>
      </p:sp>
      <p:pic>
        <p:nvPicPr>
          <p:cNvPr id="1026" name="Picture 2" descr="7 tips voor succesvolle webshop - Protagonist">
            <a:extLst>
              <a:ext uri="{FF2B5EF4-FFF2-40B4-BE49-F238E27FC236}">
                <a16:creationId xmlns:a16="http://schemas.microsoft.com/office/drawing/2014/main" id="{95794A80-B544-414B-9273-41AFDA1E3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827" y="3691155"/>
            <a:ext cx="3907173" cy="260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10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Gereedschap • van Keijsteren">
            <a:extLst>
              <a:ext uri="{FF2B5EF4-FFF2-40B4-BE49-F238E27FC236}">
                <a16:creationId xmlns:a16="http://schemas.microsoft.com/office/drawing/2014/main" id="{F832876A-8CA2-405E-B40B-0E2E508101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3" b="1419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134">
            <a:extLst>
              <a:ext uri="{FF2B5EF4-FFF2-40B4-BE49-F238E27FC236}">
                <a16:creationId xmlns:a16="http://schemas.microsoft.com/office/drawing/2014/main" id="{B9C625DA-7188-421C-8A6E-4DA7C4AB5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alpha val="90000"/>
            </a:schemeClr>
          </a:solidFill>
          <a:ln w="6350" cap="flat" cmpd="sng" algn="ctr">
            <a:noFill/>
            <a:prstDash val="solid"/>
          </a:ln>
          <a:effectLst>
            <a:softEdge rad="0"/>
          </a:effectLst>
        </p:spPr>
      </p:sp>
      <p:sp>
        <p:nvSpPr>
          <p:cNvPr id="2053" name="Rectangle 136">
            <a:extLst>
              <a:ext uri="{FF2B5EF4-FFF2-40B4-BE49-F238E27FC236}">
                <a16:creationId xmlns:a16="http://schemas.microsoft.com/office/drawing/2014/main" id="{54C16ED3-D479-4321-ADBE-759430B09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alpha val="90000"/>
            </a:schemeClr>
          </a:solidFill>
          <a:ln w="6350" cap="sq" cmpd="sng" algn="ctr">
            <a:noFill/>
            <a:prstDash val="solid"/>
            <a:miter lim="800000"/>
          </a:ln>
          <a:effectLst/>
        </p:spPr>
      </p:sp>
      <p:sp>
        <p:nvSpPr>
          <p:cNvPr id="2" name="Titel 1">
            <a:extLst>
              <a:ext uri="{FF2B5EF4-FFF2-40B4-BE49-F238E27FC236}">
                <a16:creationId xmlns:a16="http://schemas.microsoft.com/office/drawing/2014/main" id="{FFCA942B-F8B8-460E-9778-22722E856579}"/>
              </a:ext>
            </a:extLst>
          </p:cNvPr>
          <p:cNvSpPr>
            <a:spLocks noGrp="1"/>
          </p:cNvSpPr>
          <p:nvPr>
            <p:ph type="title"/>
          </p:nvPr>
        </p:nvSpPr>
        <p:spPr>
          <a:xfrm>
            <a:off x="1066800" y="631596"/>
            <a:ext cx="10058400" cy="1234910"/>
          </a:xfrm>
        </p:spPr>
        <p:txBody>
          <a:bodyPr>
            <a:normAutofit/>
          </a:bodyPr>
          <a:lstStyle/>
          <a:p>
            <a:r>
              <a:rPr lang="nl-NL" sz="3600" dirty="0"/>
              <a:t>Hoe zat het ook alweer vóór online verkoop?</a:t>
            </a:r>
          </a:p>
        </p:txBody>
      </p:sp>
      <p:sp>
        <p:nvSpPr>
          <p:cNvPr id="3" name="Tijdelijke aanduiding voor inhoud 2">
            <a:extLst>
              <a:ext uri="{FF2B5EF4-FFF2-40B4-BE49-F238E27FC236}">
                <a16:creationId xmlns:a16="http://schemas.microsoft.com/office/drawing/2014/main" id="{CA6388A6-4186-407E-9692-3966E4D3521D}"/>
              </a:ext>
            </a:extLst>
          </p:cNvPr>
          <p:cNvSpPr>
            <a:spLocks noGrp="1"/>
          </p:cNvSpPr>
          <p:nvPr>
            <p:ph idx="1"/>
          </p:nvPr>
        </p:nvSpPr>
        <p:spPr>
          <a:xfrm>
            <a:off x="1066800" y="1770076"/>
            <a:ext cx="10058400" cy="5117869"/>
          </a:xfrm>
        </p:spPr>
        <p:txBody>
          <a:bodyPr>
            <a:normAutofit lnSpcReduction="10000"/>
          </a:bodyPr>
          <a:lstStyle/>
          <a:p>
            <a:pPr marL="274320" lvl="1" indent="0">
              <a:buNone/>
            </a:pPr>
            <a:endParaRPr lang="nl-NL" dirty="0">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Traditionele keten van een bloem of plant;</a:t>
            </a: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nl-NL" sz="1800" dirty="0">
                <a:latin typeface="Arial" panose="020B0604020202020204" pitchFamily="34" charset="0"/>
                <a:cs typeface="Arial" panose="020B0604020202020204" pitchFamily="34" charset="0"/>
              </a:rPr>
              <a:t>De één na laatste stap is vaak een winkel of tuincentrum</a:t>
            </a:r>
          </a:p>
          <a:p>
            <a:pPr lvl="1">
              <a:buFont typeface="Wingdings" panose="05000000000000000000" pitchFamily="2" charset="2"/>
              <a:buChar char="§"/>
            </a:pPr>
            <a:r>
              <a:rPr lang="nl-NL" sz="1800" dirty="0">
                <a:latin typeface="Arial" panose="020B0604020202020204" pitchFamily="34" charset="0"/>
                <a:cs typeface="Arial" panose="020B0604020202020204" pitchFamily="34" charset="0"/>
              </a:rPr>
              <a:t>Een winkel / tuincentrum heeft veel verschillende aanleverende bedrijven</a:t>
            </a:r>
          </a:p>
          <a:p>
            <a:pPr lvl="1">
              <a:buFont typeface="Wingdings" panose="05000000000000000000" pitchFamily="2" charset="2"/>
              <a:buChar char="§"/>
            </a:pPr>
            <a:r>
              <a:rPr lang="nl-NL" sz="1800" dirty="0">
                <a:latin typeface="Arial" panose="020B0604020202020204" pitchFamily="34" charset="0"/>
                <a:cs typeface="Arial" panose="020B0604020202020204" pitchFamily="34" charset="0"/>
              </a:rPr>
              <a:t>Iedere schakel kost relatief veel tijd </a:t>
            </a:r>
            <a:r>
              <a:rPr lang="nl-NL" sz="1400" dirty="0">
                <a:latin typeface="Arial" panose="020B0604020202020204" pitchFamily="34" charset="0"/>
                <a:cs typeface="Arial" panose="020B0604020202020204" pitchFamily="34" charset="0"/>
              </a:rPr>
              <a:t>(inkopen en verkopen)</a:t>
            </a:r>
          </a:p>
          <a:p>
            <a:pPr lvl="1">
              <a:buFont typeface="Wingdings" panose="05000000000000000000" pitchFamily="2" charset="2"/>
              <a:buChar char="§"/>
            </a:pPr>
            <a:r>
              <a:rPr lang="nl-NL" sz="1800" dirty="0">
                <a:latin typeface="Arial" panose="020B0604020202020204" pitchFamily="34" charset="0"/>
                <a:cs typeface="Arial" panose="020B0604020202020204" pitchFamily="34" charset="0"/>
              </a:rPr>
              <a:t>Iedere schakel kost geld </a:t>
            </a:r>
            <a:r>
              <a:rPr lang="nl-NL" sz="1400" dirty="0">
                <a:latin typeface="Arial" panose="020B0604020202020204" pitchFamily="34" charset="0"/>
                <a:cs typeface="Arial" panose="020B0604020202020204" pitchFamily="34" charset="0"/>
              </a:rPr>
              <a:t>(iedereen moet er iets aan verdienen)</a:t>
            </a:r>
          </a:p>
          <a:p>
            <a:pPr lvl="1">
              <a:buFont typeface="Wingdings" panose="05000000000000000000" pitchFamily="2" charset="2"/>
              <a:buChar char="§"/>
            </a:pPr>
            <a:r>
              <a:rPr lang="nl-NL" sz="1800" dirty="0">
                <a:latin typeface="Arial" panose="020B0604020202020204" pitchFamily="34" charset="0"/>
                <a:cs typeface="Arial" panose="020B0604020202020204" pitchFamily="34" charset="0"/>
              </a:rPr>
              <a:t>De winkel/ tuincentrum biedt een breed assortiment en wil zich onderscheiden van bijvoorbeeld supermarkt of bouwmarkt</a:t>
            </a: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274320" lvl="1" indent="0">
              <a:buNone/>
            </a:pPr>
            <a:r>
              <a:rPr lang="nl-NL" dirty="0">
                <a:latin typeface="Arial" panose="020B0604020202020204" pitchFamily="34" charset="0"/>
                <a:cs typeface="Arial" panose="020B0604020202020204" pitchFamily="34" charset="0"/>
              </a:rPr>
              <a:t>	</a:t>
            </a: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1097280" lvl="4" indent="0">
              <a:buNone/>
            </a:pPr>
            <a:endParaRPr lang="nl-NL" dirty="0">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6B8D46E7-4C15-4613-A561-99796516C752}"/>
              </a:ext>
            </a:extLst>
          </p:cNvPr>
          <p:cNvPicPr>
            <a:picLocks noChangeAspect="1"/>
          </p:cNvPicPr>
          <p:nvPr/>
        </p:nvPicPr>
        <p:blipFill>
          <a:blip r:embed="rId3"/>
          <a:stretch>
            <a:fillRect/>
          </a:stretch>
        </p:blipFill>
        <p:spPr>
          <a:xfrm>
            <a:off x="1072392" y="2677944"/>
            <a:ext cx="7658494" cy="654084"/>
          </a:xfrm>
          <a:prstGeom prst="rect">
            <a:avLst/>
          </a:prstGeom>
        </p:spPr>
      </p:pic>
    </p:spTree>
    <p:extLst>
      <p:ext uri="{BB962C8B-B14F-4D97-AF65-F5344CB8AC3E}">
        <p14:creationId xmlns:p14="http://schemas.microsoft.com/office/powerpoint/2010/main" val="3443552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C0DB4D-BE53-4100-8A0D-CEFB2E482820}">
  <ds:schemaRefs>
    <ds:schemaRef ds:uri="http://www.w3.org/XML/1998/namespace"/>
    <ds:schemaRef ds:uri="http://purl.org/dc/terms/"/>
    <ds:schemaRef ds:uri="http://schemas.microsoft.com/office/2006/documentManagement/types"/>
    <ds:schemaRef ds:uri="http://purl.org/dc/elements/1.1/"/>
    <ds:schemaRef ds:uri="71af3243-3dd4-4a8d-8c0d-dd76da1f02a5"/>
    <ds:schemaRef ds:uri="http://schemas.microsoft.com/office/infopath/2007/PartnerControls"/>
    <ds:schemaRef ds:uri="http://schemas.openxmlformats.org/package/2006/metadata/core-properties"/>
    <ds:schemaRef ds:uri="16c05727-aa75-4e4a-9b5f-8a80a116589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CC21C94-EC06-4610-B8F0-A456DD28C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D6F7AD-09FB-47AB-B353-D1D83850E3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Savon - Tuin</Template>
  <TotalTime>0</TotalTime>
  <Words>488</Words>
  <Application>Microsoft Office PowerPoint</Application>
  <PresentationFormat>Breedbeeld</PresentationFormat>
  <Paragraphs>91</Paragraphs>
  <Slides>11</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Century Gothic</vt:lpstr>
      <vt:lpstr>Wingdings</vt:lpstr>
      <vt:lpstr>Savon</vt:lpstr>
      <vt:lpstr>Theorie en begeleiden I.O.  Hardware </vt:lpstr>
      <vt:lpstr>Doel van de les</vt:lpstr>
      <vt:lpstr>Social media platforms</vt:lpstr>
      <vt:lpstr>PowerPoint-presentatie</vt:lpstr>
      <vt:lpstr>PowerPoint-presentatie</vt:lpstr>
      <vt:lpstr>PowerPoint-presentatie</vt:lpstr>
      <vt:lpstr>PowerPoint-presentatie</vt:lpstr>
      <vt:lpstr>Online shop of webshop</vt:lpstr>
      <vt:lpstr>Hoe zat het ook alweer vóór online verkoop?</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2020-09-09T13:44:44Z</dcterms:created>
  <dcterms:modified xsi:type="dcterms:W3CDTF">2021-12-16T11:24:14Z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